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72" r:id="rId4"/>
    <p:sldId id="257" r:id="rId5"/>
    <p:sldId id="280" r:id="rId6"/>
    <p:sldId id="281" r:id="rId7"/>
    <p:sldId id="273" r:id="rId8"/>
    <p:sldId id="258" r:id="rId9"/>
    <p:sldId id="262" r:id="rId10"/>
    <p:sldId id="275" r:id="rId11"/>
    <p:sldId id="276" r:id="rId12"/>
    <p:sldId id="279" r:id="rId13"/>
    <p:sldId id="277" r:id="rId14"/>
    <p:sldId id="27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Myriad Web" pitchFamily="34" charset="0"/>
        <a:ea typeface="+mn-ea"/>
        <a:cs typeface="+mn-cs"/>
      </a:defRPr>
    </a:lvl1pPr>
    <a:lvl2pPr marL="457200" algn="l" rtl="0" fontAlgn="base">
      <a:spcBef>
        <a:spcPct val="0"/>
      </a:spcBef>
      <a:spcAft>
        <a:spcPct val="0"/>
      </a:spcAft>
      <a:defRPr kern="1200">
        <a:solidFill>
          <a:schemeClr val="tx1"/>
        </a:solidFill>
        <a:latin typeface="Myriad Web" pitchFamily="34" charset="0"/>
        <a:ea typeface="+mn-ea"/>
        <a:cs typeface="+mn-cs"/>
      </a:defRPr>
    </a:lvl2pPr>
    <a:lvl3pPr marL="914400" algn="l" rtl="0" fontAlgn="base">
      <a:spcBef>
        <a:spcPct val="0"/>
      </a:spcBef>
      <a:spcAft>
        <a:spcPct val="0"/>
      </a:spcAft>
      <a:defRPr kern="1200">
        <a:solidFill>
          <a:schemeClr val="tx1"/>
        </a:solidFill>
        <a:latin typeface="Myriad Web" pitchFamily="34" charset="0"/>
        <a:ea typeface="+mn-ea"/>
        <a:cs typeface="+mn-cs"/>
      </a:defRPr>
    </a:lvl3pPr>
    <a:lvl4pPr marL="1371600" algn="l" rtl="0" fontAlgn="base">
      <a:spcBef>
        <a:spcPct val="0"/>
      </a:spcBef>
      <a:spcAft>
        <a:spcPct val="0"/>
      </a:spcAft>
      <a:defRPr kern="1200">
        <a:solidFill>
          <a:schemeClr val="tx1"/>
        </a:solidFill>
        <a:latin typeface="Myriad Web" pitchFamily="34" charset="0"/>
        <a:ea typeface="+mn-ea"/>
        <a:cs typeface="+mn-cs"/>
      </a:defRPr>
    </a:lvl4pPr>
    <a:lvl5pPr marL="1828800" algn="l" rtl="0" fontAlgn="base">
      <a:spcBef>
        <a:spcPct val="0"/>
      </a:spcBef>
      <a:spcAft>
        <a:spcPct val="0"/>
      </a:spcAft>
      <a:defRPr kern="1200">
        <a:solidFill>
          <a:schemeClr val="tx1"/>
        </a:solidFill>
        <a:latin typeface="Myriad Web" pitchFamily="34" charset="0"/>
        <a:ea typeface="+mn-ea"/>
        <a:cs typeface="+mn-cs"/>
      </a:defRPr>
    </a:lvl5pPr>
    <a:lvl6pPr marL="2286000" algn="l" defTabSz="914400" rtl="0" eaLnBrk="1" latinLnBrk="0" hangingPunct="1">
      <a:defRPr kern="1200">
        <a:solidFill>
          <a:schemeClr val="tx1"/>
        </a:solidFill>
        <a:latin typeface="Myriad Web" pitchFamily="34" charset="0"/>
        <a:ea typeface="+mn-ea"/>
        <a:cs typeface="+mn-cs"/>
      </a:defRPr>
    </a:lvl6pPr>
    <a:lvl7pPr marL="2743200" algn="l" defTabSz="914400" rtl="0" eaLnBrk="1" latinLnBrk="0" hangingPunct="1">
      <a:defRPr kern="1200">
        <a:solidFill>
          <a:schemeClr val="tx1"/>
        </a:solidFill>
        <a:latin typeface="Myriad Web" pitchFamily="34" charset="0"/>
        <a:ea typeface="+mn-ea"/>
        <a:cs typeface="+mn-cs"/>
      </a:defRPr>
    </a:lvl7pPr>
    <a:lvl8pPr marL="3200400" algn="l" defTabSz="914400" rtl="0" eaLnBrk="1" latinLnBrk="0" hangingPunct="1">
      <a:defRPr kern="1200">
        <a:solidFill>
          <a:schemeClr val="tx1"/>
        </a:solidFill>
        <a:latin typeface="Myriad Web" pitchFamily="34" charset="0"/>
        <a:ea typeface="+mn-ea"/>
        <a:cs typeface="+mn-cs"/>
      </a:defRPr>
    </a:lvl8pPr>
    <a:lvl9pPr marL="3657600" algn="l" defTabSz="914400" rtl="0" eaLnBrk="1" latinLnBrk="0" hangingPunct="1">
      <a:defRPr kern="1200">
        <a:solidFill>
          <a:schemeClr val="tx1"/>
        </a:solidFill>
        <a:latin typeface="Myriad Web"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025CE0"/>
    <a:srgbClr val="1943C9"/>
    <a:srgbClr val="FFA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autoAdjust="0"/>
    <p:restoredTop sz="63614" autoAdjust="0"/>
  </p:normalViewPr>
  <p:slideViewPr>
    <p:cSldViewPr>
      <p:cViewPr varScale="1">
        <p:scale>
          <a:sx n="47" d="100"/>
          <a:sy n="47" d="100"/>
        </p:scale>
        <p:origin x="16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6CABD7-240B-44FE-9C1E-E964538671EE}" type="slidenum">
              <a:rPr lang="en-US"/>
              <a:pPr>
                <a:defRPr/>
              </a:pPr>
              <a:t>‹#›</a:t>
            </a:fld>
            <a:endParaRPr lang="en-US"/>
          </a:p>
        </p:txBody>
      </p:sp>
    </p:spTree>
    <p:extLst>
      <p:ext uri="{BB962C8B-B14F-4D97-AF65-F5344CB8AC3E}">
        <p14:creationId xmlns:p14="http://schemas.microsoft.com/office/powerpoint/2010/main" val="3203452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4023661-B45D-4199-BE60-6401D6A7A633}"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Weather systems start because the sun’s energy heats up some parts of Earth more than others.  Solar energy heats the equator more than the poles.</a:t>
            </a:r>
          </a:p>
        </p:txBody>
      </p:sp>
    </p:spTree>
    <p:extLst>
      <p:ext uri="{BB962C8B-B14F-4D97-AF65-F5344CB8AC3E}">
        <p14:creationId xmlns:p14="http://schemas.microsoft.com/office/powerpoint/2010/main" val="344101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A079BF4-E1E6-4016-AFAF-58199D0933B8}" type="slidenum">
              <a:rPr lang="en-US" smtClean="0"/>
              <a:pPr/>
              <a:t>11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This climate zone includes the boreal forest, tundra, and highland (alpine) or cold climates. </a:t>
            </a:r>
          </a:p>
          <a:p>
            <a:pPr eaLnBrk="1" hangingPunct="1"/>
            <a:endParaRPr lang="en-US" dirty="0" smtClean="0"/>
          </a:p>
          <a:p>
            <a:pPr eaLnBrk="1" hangingPunct="1"/>
            <a:r>
              <a:rPr lang="en-US" dirty="0" smtClean="0"/>
              <a:t>For photos of places in the high-latitude climates, click “Climate Zones” on the right side toolbar of webpage:</a:t>
            </a:r>
          </a:p>
          <a:p>
            <a:pPr eaLnBrk="1" hangingPunct="1"/>
            <a:r>
              <a:rPr lang="en-US" dirty="0" smtClean="0"/>
              <a:t>http://oceanservice.noaa.gov/education/pd/oceans_weather_climate/welcome.html</a:t>
            </a:r>
          </a:p>
          <a:p>
            <a:pPr eaLnBrk="1" hangingPunct="1"/>
            <a:endParaRPr lang="en-US" dirty="0" smtClean="0"/>
          </a:p>
        </p:txBody>
      </p:sp>
    </p:spTree>
    <p:extLst>
      <p:ext uri="{BB962C8B-B14F-4D97-AF65-F5344CB8AC3E}">
        <p14:creationId xmlns:p14="http://schemas.microsoft.com/office/powerpoint/2010/main" val="1638736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61EC885-7399-4061-93B6-7AC1C2CBE0E8}" type="slidenum">
              <a:rPr lang="en-US" smtClean="0"/>
              <a:pPr/>
              <a:t>12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Hawai`i is located in the tropics and the closeness to the equator would mean much higher temperatures but for the natural air conditioner that our trade winds provide.  Hawai‘i has unique ecosystems and weather characteristics.  Climates we encounter include humid tropical zones, arid and semi-arid zones, temperate zones, and at a (very) few locations, Alpine zones.</a:t>
            </a:r>
          </a:p>
          <a:p>
            <a:pPr eaLnBrk="1" hangingPunct="1"/>
            <a:endParaRPr lang="en-US" dirty="0" smtClean="0"/>
          </a:p>
        </p:txBody>
      </p:sp>
    </p:spTree>
    <p:extLst>
      <p:ext uri="{BB962C8B-B14F-4D97-AF65-F5344CB8AC3E}">
        <p14:creationId xmlns:p14="http://schemas.microsoft.com/office/powerpoint/2010/main" val="137784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61EC885-7399-4061-93B6-7AC1C2CBE0E8}" type="slidenum">
              <a:rPr lang="en-US" smtClean="0"/>
              <a:pPr/>
              <a:t>13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Additional Info: The varied topography of Hawai`i creates several microclimates: windward lowlands, leeward lowlands, interior lowlands, rainy mountain leeward slopes, lower mountain leeward slopes, and high mountains. Each microclimate generally has its own wind patterns, temperature range, and precipitation patterns. The leeward sides of the islands are characterized by higher daytime and cooler nighttime temperatures. The area receives below-average amounts of precipitation compared to the windward</a:t>
            </a:r>
            <a:r>
              <a:rPr lang="en-US" baseline="0" dirty="0" smtClean="0"/>
              <a:t> side of the islands</a:t>
            </a:r>
            <a:r>
              <a:rPr lang="en-US" dirty="0" smtClean="0"/>
              <a:t>. The majority of the precipitation comes from winter storms carried by southwestern winds. The unique geography of each</a:t>
            </a:r>
            <a:r>
              <a:rPr lang="en-US" baseline="0" dirty="0" smtClean="0"/>
              <a:t> island creates wind patterns that are different between leeward and windward sides.</a:t>
            </a:r>
            <a:endParaRPr lang="en-US" dirty="0" smtClean="0"/>
          </a:p>
        </p:txBody>
      </p:sp>
    </p:spTree>
    <p:extLst>
      <p:ext uri="{BB962C8B-B14F-4D97-AF65-F5344CB8AC3E}">
        <p14:creationId xmlns:p14="http://schemas.microsoft.com/office/powerpoint/2010/main" val="237514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B6DF900-E28D-43F2-8B47-4B768E7E90A0}"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baseline="0" dirty="0" smtClean="0"/>
              <a:t>In addition to the factors above, weather also includes factors such as UV radiation levels and air pressure.  In Hawaii, UV levels are generally high die to the great amount of sun received.  Air pressure affects a variety of weather conditions.  Generally speaking, high air pressure means good weather and low pressure means potentially bad weather.</a:t>
            </a:r>
          </a:p>
        </p:txBody>
      </p:sp>
    </p:spTree>
    <p:extLst>
      <p:ext uri="{BB962C8B-B14F-4D97-AF65-F5344CB8AC3E}">
        <p14:creationId xmlns:p14="http://schemas.microsoft.com/office/powerpoint/2010/main" val="259608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E57DFDF-5650-42DD-8C6A-2E7CB11B994C}"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t>Hawaii’s weather remains fairly consistent</a:t>
            </a:r>
            <a:r>
              <a:rPr lang="en-US" baseline="0" dirty="0" smtClean="0"/>
              <a:t> in temperature, although precipitation can vary greatly from day to day or from location to location.  Other states can experience big changes in day to day weather.   </a:t>
            </a:r>
            <a:endParaRPr lang="en-US" dirty="0" smtClean="0"/>
          </a:p>
        </p:txBody>
      </p:sp>
    </p:spTree>
    <p:extLst>
      <p:ext uri="{BB962C8B-B14F-4D97-AF65-F5344CB8AC3E}">
        <p14:creationId xmlns:p14="http://schemas.microsoft.com/office/powerpoint/2010/main" val="352750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699C568-8359-4C87-BB0E-42A91535FC49}" type="slidenum">
              <a:rPr lang="en-US" smtClean="0"/>
              <a:pPr/>
              <a:t>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latin typeface="Myriad Web" pitchFamily="34" charset="0"/>
              </a:rPr>
              <a:t>Seasons exist because the earth tilts on its axis towards the sun at different angles.  </a:t>
            </a:r>
            <a:r>
              <a:rPr lang="en-US" dirty="0" smtClean="0"/>
              <a:t>As the sun shines on the earth, it shines more directly on the northern hemisphere in June, and more directly on the southern hemisphere in December.  That's why the seasons are different  in each hemisphere.  In the spring and fall, the sun shines fairly straight on the equator, giving both hemispheres equal warming.  </a:t>
            </a:r>
          </a:p>
          <a:p>
            <a:pPr eaLnBrk="1" hangingPunct="1"/>
            <a:endParaRPr lang="en-US" dirty="0" smtClean="0"/>
          </a:p>
          <a:p>
            <a:pPr eaLnBrk="1" hangingPunct="1"/>
            <a:r>
              <a:rPr lang="en-US" dirty="0" smtClean="0"/>
              <a:t>Weather changes as seasons change. </a:t>
            </a:r>
          </a:p>
        </p:txBody>
      </p:sp>
    </p:spTree>
    <p:extLst>
      <p:ext uri="{BB962C8B-B14F-4D97-AF65-F5344CB8AC3E}">
        <p14:creationId xmlns:p14="http://schemas.microsoft.com/office/powerpoint/2010/main" val="386198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B64E3A-2260-4355-8FBD-D9ED7DCAB444}" type="slidenum">
              <a:rPr lang="en-US" smtClean="0"/>
              <a:pPr/>
              <a:t>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This picture shows the same view of </a:t>
            </a:r>
            <a:r>
              <a:rPr lang="en-US" dirty="0" err="1" smtClean="0"/>
              <a:t>Kealia</a:t>
            </a:r>
            <a:r>
              <a:rPr lang="en-US" dirty="0" smtClean="0"/>
              <a:t> Pond, Maui, taken at different times of the year.  The picture on the left was taken during the winter and the picture on the right was taken during the summer.</a:t>
            </a:r>
          </a:p>
          <a:p>
            <a:pPr eaLnBrk="1" hangingPunct="1"/>
            <a:endParaRPr lang="en-US" dirty="0" smtClean="0"/>
          </a:p>
          <a:p>
            <a:pPr eaLnBrk="1" hangingPunct="1"/>
            <a:r>
              <a:rPr lang="en-US" sz="1200" kern="1200" baseline="0" dirty="0" smtClean="0">
                <a:solidFill>
                  <a:schemeClr val="tx1"/>
                </a:solidFill>
                <a:latin typeface="Arial" charset="0"/>
                <a:ea typeface="+mn-ea"/>
                <a:cs typeface="+mn-cs"/>
              </a:rPr>
              <a:t>Native </a:t>
            </a:r>
            <a:r>
              <a:rPr lang="en-US" sz="1200" i="0" kern="1200" baseline="0" dirty="0" smtClean="0">
                <a:solidFill>
                  <a:schemeClr val="tx1"/>
                </a:solidFill>
                <a:latin typeface="Arial" charset="0"/>
                <a:ea typeface="+mn-ea"/>
                <a:cs typeface="+mn-cs"/>
              </a:rPr>
              <a:t>Hawaiians recognized only two seasons. </a:t>
            </a:r>
            <a:r>
              <a:rPr lang="en-US" sz="1200" i="0" kern="1200" baseline="0" dirty="0" err="1" smtClean="0">
                <a:solidFill>
                  <a:schemeClr val="tx1"/>
                </a:solidFill>
                <a:latin typeface="Arial" charset="0"/>
                <a:ea typeface="+mn-ea"/>
                <a:cs typeface="+mn-cs"/>
              </a:rPr>
              <a:t>Kau</a:t>
            </a:r>
            <a:r>
              <a:rPr lang="en-US" sz="1200" i="0" kern="1200" baseline="0" dirty="0" smtClean="0">
                <a:solidFill>
                  <a:schemeClr val="tx1"/>
                </a:solidFill>
                <a:latin typeface="Arial" charset="0"/>
                <a:ea typeface="+mn-ea"/>
                <a:cs typeface="+mn-cs"/>
              </a:rPr>
              <a:t> was the fruitful season, May through October, the season when the sun was directly or almost directly overhead, when the weather was warmer, and when the trade winds were more reliable. </a:t>
            </a:r>
            <a:r>
              <a:rPr lang="en-US" sz="1200" i="0" kern="1200" baseline="0" dirty="0" err="1" smtClean="0">
                <a:solidFill>
                  <a:schemeClr val="tx1"/>
                </a:solidFill>
                <a:latin typeface="Arial" charset="0"/>
                <a:ea typeface="+mn-ea"/>
                <a:cs typeface="+mn-cs"/>
              </a:rPr>
              <a:t>Hoo-ilo</a:t>
            </a:r>
            <a:r>
              <a:rPr lang="en-US" sz="1200" i="0" kern="1200" baseline="0" dirty="0" smtClean="0">
                <a:solidFill>
                  <a:schemeClr val="tx1"/>
                </a:solidFill>
                <a:latin typeface="Arial" charset="0"/>
                <a:ea typeface="+mn-ea"/>
                <a:cs typeface="+mn-cs"/>
              </a:rPr>
              <a:t>, November through April, was the season when the sun was in the south, when the weather was cooler, and when the trade winds were sometimes interrupted by other winds. If one uses a slightly different “calendar” with a winter season of seven months (October through April) and a summer season of five months (May through September), summer is very definitely the warmer season, the season with an overwhelming dominance of trade winds, and the season when widespread rainstorms are rare. Also throughout the lowlands, summer is the drier season in terms of average monthly rainfall, except on the Kona Coast (leeward coast) of the Island of Hawaii. </a:t>
            </a:r>
            <a:r>
              <a:rPr lang="en-US" i="0" dirty="0" smtClean="0"/>
              <a:t/>
            </a:r>
            <a:br>
              <a:rPr lang="en-US" i="0" dirty="0" smtClean="0"/>
            </a:br>
            <a:endParaRPr lang="en-US" i="0" dirty="0" smtClean="0"/>
          </a:p>
        </p:txBody>
      </p:sp>
    </p:spTree>
    <p:extLst>
      <p:ext uri="{BB962C8B-B14F-4D97-AF65-F5344CB8AC3E}">
        <p14:creationId xmlns:p14="http://schemas.microsoft.com/office/powerpoint/2010/main" val="341322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3399D1-BF47-46BB-B005-2B8D46D3505C}" type="slidenum">
              <a:rPr lang="en-US" smtClean="0"/>
              <a:pPr/>
              <a:t>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t>The water cycle is powered from solar energy. The sun evaporates water from the entire Earth - 86% of the evaporation on Earth comes from the oceans. Evaporation cools the atmosphere and planets.</a:t>
            </a:r>
            <a:r>
              <a:rPr lang="en-US" baseline="0" dirty="0" smtClean="0"/>
              <a:t> </a:t>
            </a:r>
            <a:r>
              <a:rPr lang="en-US" dirty="0" smtClean="0"/>
              <a:t>The water cycle involves the evaporation, condensation and precipitation of water and all of these events shape the </a:t>
            </a:r>
            <a:r>
              <a:rPr lang="en-US" b="1" dirty="0" smtClean="0"/>
              <a:t>weather</a:t>
            </a:r>
            <a:r>
              <a:rPr lang="en-US" dirty="0" smtClean="0"/>
              <a:t> on a day to day basis. Evaporation and precipitation are ways in which water moves through the water cycle on any given day during a </a:t>
            </a:r>
            <a:r>
              <a:rPr lang="en-US" b="1" dirty="0" smtClean="0"/>
              <a:t>weather event</a:t>
            </a:r>
            <a:r>
              <a:rPr lang="en-US" dirty="0" smtClean="0"/>
              <a:t>.  </a:t>
            </a:r>
          </a:p>
          <a:p>
            <a:pPr eaLnBrk="1" hangingPunct="1"/>
            <a:endParaRPr lang="en-US" dirty="0" smtClean="0"/>
          </a:p>
          <a:p>
            <a:pPr eaLnBrk="1" hangingPunct="1"/>
            <a:r>
              <a:rPr lang="en-US" dirty="0" smtClean="0"/>
              <a:t>During certain times of year and certain seasons, it might rain often causing plants, soils, rivers, and lakes to absorb more water.  During other times of year, hot, dry weather can lead to water evaporation causing plants and soil to dry out and streams and rivers to have lower elevations, but over the course of a year or several years, a balance occurs in the water cycle so the amount of water entering the system is equal to the amount exiting.  This balance</a:t>
            </a:r>
            <a:r>
              <a:rPr lang="en-US" baseline="0" dirty="0" smtClean="0"/>
              <a:t> </a:t>
            </a:r>
            <a:r>
              <a:rPr lang="en-US" dirty="0" smtClean="0"/>
              <a:t>in the water cycle helps stabilize the </a:t>
            </a:r>
            <a:r>
              <a:rPr lang="en-US" b="1" dirty="0" smtClean="0"/>
              <a:t>climate.</a:t>
            </a:r>
            <a:r>
              <a:rPr lang="en-US" dirty="0" smtClean="0"/>
              <a:t>  </a:t>
            </a:r>
            <a:r>
              <a:rPr lang="en-US" b="1" dirty="0" smtClean="0"/>
              <a:t>Climate is affected </a:t>
            </a:r>
            <a:r>
              <a:rPr lang="en-US" dirty="0" smtClean="0"/>
              <a:t>by the natural fluctuation of the balance of water entering and exiting the system on a global scale. </a:t>
            </a:r>
          </a:p>
        </p:txBody>
      </p:sp>
    </p:spTree>
    <p:extLst>
      <p:ext uri="{BB962C8B-B14F-4D97-AF65-F5344CB8AC3E}">
        <p14:creationId xmlns:p14="http://schemas.microsoft.com/office/powerpoint/2010/main" val="125027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4BE2536-F741-46AD-99A9-EA1D534803E9}"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The climate is the common, average weather conditions at a particular place over a long period of time (for example, more than 30 years).   Think of climate as all the clothes in your closet – everything you need to wear</a:t>
            </a:r>
            <a:r>
              <a:rPr lang="en-US" baseline="0" dirty="0" smtClean="0"/>
              <a:t> to be comfortable all year.  Think of </a:t>
            </a:r>
            <a:r>
              <a:rPr lang="en-US" dirty="0" smtClean="0"/>
              <a:t>weather as the clothes you wear for the day. </a:t>
            </a:r>
          </a:p>
          <a:p>
            <a:pPr eaLnBrk="1" hangingPunct="1"/>
            <a:endParaRPr lang="en-US" dirty="0" smtClean="0"/>
          </a:p>
        </p:txBody>
      </p:sp>
    </p:spTree>
    <p:extLst>
      <p:ext uri="{BB962C8B-B14F-4D97-AF65-F5344CB8AC3E}">
        <p14:creationId xmlns:p14="http://schemas.microsoft.com/office/powerpoint/2010/main" val="284769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14CC348-75D0-4F6B-B3F5-C451DCE07821}"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Low-latitude climates include the tropical moist (rainforest), wet-dry tropical (savanna), and dry tropical (desert) climates.</a:t>
            </a:r>
          </a:p>
          <a:p>
            <a:pPr eaLnBrk="1" hangingPunct="1"/>
            <a:r>
              <a:rPr lang="en-US" dirty="0" smtClean="0"/>
              <a:t>The climate of an area is a composite of various kinds of weather. The outstanding features of Hawaii's climate include mild temperatures throughout the year, moderate humidity, persistence of northeasterly trade winds, significant differences in rainfall within short distances, and infrequent severe storms.  </a:t>
            </a:r>
          </a:p>
          <a:p>
            <a:pPr eaLnBrk="1" hangingPunct="1"/>
            <a:endParaRPr lang="en-US" dirty="0" smtClean="0"/>
          </a:p>
          <a:p>
            <a:pPr eaLnBrk="1" hangingPunct="1"/>
            <a:r>
              <a:rPr lang="en-US" dirty="0" smtClean="0"/>
              <a:t>(http://www.prh.noaa.gov/hnl/pages/climate_summary.php)</a:t>
            </a:r>
          </a:p>
          <a:p>
            <a:pPr eaLnBrk="1" hangingPunct="1"/>
            <a:endParaRPr lang="en-US" dirty="0" smtClean="0"/>
          </a:p>
          <a:p>
            <a:pPr eaLnBrk="1" hangingPunct="1"/>
            <a:r>
              <a:rPr lang="en-US" dirty="0" smtClean="0"/>
              <a:t>For photos of places in the low-latitude climates, click “Climate Zones” on the right side toolbar of webpage:</a:t>
            </a:r>
          </a:p>
          <a:p>
            <a:pPr eaLnBrk="1" hangingPunct="1"/>
            <a:r>
              <a:rPr lang="en-US" dirty="0" smtClean="0"/>
              <a:t>http://oceanservice.noaa.gov/education/pd/oceans_weather_climate/welcome.html</a:t>
            </a:r>
          </a:p>
          <a:p>
            <a:pPr eaLnBrk="1" hangingPunct="1"/>
            <a:endParaRPr lang="en-US" dirty="0" smtClean="0"/>
          </a:p>
        </p:txBody>
      </p:sp>
    </p:spTree>
    <p:extLst>
      <p:ext uri="{BB962C8B-B14F-4D97-AF65-F5344CB8AC3E}">
        <p14:creationId xmlns:p14="http://schemas.microsoft.com/office/powerpoint/2010/main" val="24782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17BFE14-25B9-442B-9082-2235E5C9AC91}" type="slidenum">
              <a:rPr lang="en-US" smtClean="0"/>
              <a:pPr/>
              <a:t>10</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This climate zone includes the dry-midlatitude, Mediterranean and moist continental climates.</a:t>
            </a:r>
          </a:p>
          <a:p>
            <a:pPr eaLnBrk="1" hangingPunct="1"/>
            <a:endParaRPr lang="en-US" smtClean="0"/>
          </a:p>
          <a:p>
            <a:pPr eaLnBrk="1" hangingPunct="1"/>
            <a:r>
              <a:rPr lang="en-US" smtClean="0"/>
              <a:t>For photos of places in the mid-latitude climates, click “Climate Zones” on the right side toolbar of webpage:</a:t>
            </a:r>
          </a:p>
          <a:p>
            <a:pPr eaLnBrk="1" hangingPunct="1"/>
            <a:r>
              <a:rPr lang="en-US" smtClean="0"/>
              <a:t>http://oceanservice.noaa.gov/education/pd/oceans_weather_climate/welcome.html</a:t>
            </a:r>
          </a:p>
          <a:p>
            <a:pPr eaLnBrk="1" hangingPunct="1"/>
            <a:endParaRPr lang="en-US" smtClean="0"/>
          </a:p>
        </p:txBody>
      </p:sp>
    </p:spTree>
    <p:extLst>
      <p:ext uri="{BB962C8B-B14F-4D97-AF65-F5344CB8AC3E}">
        <p14:creationId xmlns:p14="http://schemas.microsoft.com/office/powerpoint/2010/main" val="326499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2D0B2-02C3-4D17-9083-E37F58E707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829C8-2C79-49D7-91A0-36EDD67C0D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88406-6707-4DEA-B0B8-6537AF9A0A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DB001-8441-4A5C-B58F-7673926A81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2A942-8E09-42B3-9055-EF59B697D8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874886-8EDB-4905-A4A2-FC22A2FA38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8064A3-DF5A-4B89-820E-60B6C1CB1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54FF43-637C-474D-947A-E4D88179F4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68E58A-9C9D-4B5D-ADAE-18E9809D5B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C8362-DED1-4D12-97A4-D9E42D71C3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6BC34-2215-44AD-8B86-0781505D54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552F4D8-C5C4-48C4-8D38-3F622AD4CC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3075" name="Picture 7" descr="DSC06200"/>
          <p:cNvPicPr>
            <a:picLocks noChangeAspect="1" noChangeArrowheads="1"/>
          </p:cNvPicPr>
          <p:nvPr/>
        </p:nvPicPr>
        <p:blipFill>
          <a:blip r:embed="rId2" cstate="print"/>
          <a:srcRect/>
          <a:stretch>
            <a:fillRect/>
          </a:stretch>
        </p:blipFill>
        <p:spPr bwMode="auto">
          <a:xfrm>
            <a:off x="609600" y="512763"/>
            <a:ext cx="7848600" cy="5888037"/>
          </a:xfrm>
          <a:prstGeom prst="rect">
            <a:avLst/>
          </a:prstGeom>
          <a:noFill/>
          <a:ln w="9525">
            <a:noFill/>
            <a:miter lim="800000"/>
            <a:headEnd/>
            <a:tailEnd/>
          </a:ln>
        </p:spPr>
      </p:pic>
      <p:sp>
        <p:nvSpPr>
          <p:cNvPr id="3076" name="Rectangle 2"/>
          <p:cNvSpPr>
            <a:spLocks noGrp="1" noChangeArrowheads="1"/>
          </p:cNvSpPr>
          <p:nvPr>
            <p:ph type="ctrTitle"/>
          </p:nvPr>
        </p:nvSpPr>
        <p:spPr>
          <a:xfrm>
            <a:off x="685800" y="1806575"/>
            <a:ext cx="7772400" cy="1470025"/>
          </a:xfrm>
        </p:spPr>
        <p:txBody>
          <a:bodyPr/>
          <a:lstStyle/>
          <a:p>
            <a:pPr eaLnBrk="1" hangingPunct="1"/>
            <a:r>
              <a:rPr lang="en-US" sz="8800" b="1" smtClean="0">
                <a:latin typeface="Berlin Sans FB Demi" pitchFamily="34" charset="0"/>
              </a:rPr>
              <a:t>Weather &amp; Climate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0243" name="Rectangle 3"/>
          <p:cNvSpPr>
            <a:spLocks noGrp="1" noChangeArrowheads="1"/>
          </p:cNvSpPr>
          <p:nvPr>
            <p:ph type="title"/>
          </p:nvPr>
        </p:nvSpPr>
        <p:spPr>
          <a:xfrm>
            <a:off x="457200" y="-76200"/>
            <a:ext cx="8229600" cy="1143000"/>
          </a:xfrm>
        </p:spPr>
        <p:txBody>
          <a:bodyPr/>
          <a:lstStyle/>
          <a:p>
            <a:pPr eaLnBrk="1" hangingPunct="1"/>
            <a:r>
              <a:rPr lang="en-US" sz="4800" b="1" smtClean="0">
                <a:latin typeface="Myriad Web" pitchFamily="34" charset="0"/>
              </a:rPr>
              <a:t>Climate Zones:</a:t>
            </a:r>
          </a:p>
        </p:txBody>
      </p:sp>
      <p:sp>
        <p:nvSpPr>
          <p:cNvPr id="10244" name="Text Box 4"/>
          <p:cNvSpPr txBox="1">
            <a:spLocks noChangeArrowheads="1"/>
          </p:cNvSpPr>
          <p:nvPr/>
        </p:nvSpPr>
        <p:spPr bwMode="auto">
          <a:xfrm>
            <a:off x="2286000" y="990600"/>
            <a:ext cx="4495800" cy="914400"/>
          </a:xfrm>
          <a:prstGeom prst="rect">
            <a:avLst/>
          </a:prstGeom>
          <a:noFill/>
          <a:ln w="9525">
            <a:noFill/>
            <a:miter lim="800000"/>
            <a:headEnd/>
            <a:tailEnd/>
          </a:ln>
        </p:spPr>
        <p:txBody>
          <a:bodyPr>
            <a:spAutoFit/>
          </a:bodyPr>
          <a:lstStyle/>
          <a:p>
            <a:pPr algn="ctr">
              <a:spcBef>
                <a:spcPct val="50000"/>
              </a:spcBef>
            </a:pPr>
            <a:r>
              <a:rPr lang="en-US" b="1">
                <a:latin typeface="Arial" charset="0"/>
              </a:rPr>
              <a:t>Mid-Latitude &amp; Subtropical Climates</a:t>
            </a:r>
          </a:p>
          <a:p>
            <a:pPr algn="ctr">
              <a:spcBef>
                <a:spcPct val="50000"/>
              </a:spcBef>
            </a:pPr>
            <a:endParaRPr lang="en-US" sz="2400" b="1"/>
          </a:p>
        </p:txBody>
      </p:sp>
      <p:sp>
        <p:nvSpPr>
          <p:cNvPr id="10245" name="Text Box 6"/>
          <p:cNvSpPr txBox="1">
            <a:spLocks noChangeArrowheads="1"/>
          </p:cNvSpPr>
          <p:nvPr/>
        </p:nvSpPr>
        <p:spPr bwMode="auto">
          <a:xfrm>
            <a:off x="381000" y="6172200"/>
            <a:ext cx="8382000" cy="1054100"/>
          </a:xfrm>
          <a:prstGeom prst="rect">
            <a:avLst/>
          </a:prstGeom>
          <a:noFill/>
          <a:ln w="9525">
            <a:noFill/>
            <a:miter lim="800000"/>
            <a:headEnd/>
            <a:tailEnd/>
          </a:ln>
        </p:spPr>
        <p:txBody>
          <a:bodyPr>
            <a:spAutoFit/>
          </a:bodyPr>
          <a:lstStyle/>
          <a:p>
            <a:pPr algn="ctr">
              <a:spcBef>
                <a:spcPct val="50000"/>
              </a:spcBef>
            </a:pPr>
            <a:r>
              <a:rPr lang="en-US">
                <a:latin typeface="Arial" charset="0"/>
              </a:rPr>
              <a:t>affected by two air masses: tropical air moving toward poles and </a:t>
            </a:r>
            <a:br>
              <a:rPr lang="en-US">
                <a:latin typeface="Arial" charset="0"/>
              </a:rPr>
            </a:br>
            <a:r>
              <a:rPr lang="en-US">
                <a:latin typeface="Arial" charset="0"/>
              </a:rPr>
              <a:t>polar air masses moving toward equator</a:t>
            </a:r>
          </a:p>
          <a:p>
            <a:pPr algn="ctr">
              <a:spcBef>
                <a:spcPct val="50000"/>
              </a:spcBef>
            </a:pPr>
            <a:endParaRPr lang="en-US">
              <a:latin typeface="Arial" charset="0"/>
            </a:endParaRPr>
          </a:p>
        </p:txBody>
      </p:sp>
      <p:sp>
        <p:nvSpPr>
          <p:cNvPr id="10246" name="Rectangle 8"/>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0247" name="Picture 7" descr="800px-World_map_temperate_svg"/>
          <p:cNvPicPr>
            <a:picLocks noChangeArrowheads="1"/>
          </p:cNvPicPr>
          <p:nvPr/>
        </p:nvPicPr>
        <p:blipFill>
          <a:blip r:embed="rId3" cstate="print"/>
          <a:srcRect/>
          <a:stretch>
            <a:fillRect/>
          </a:stretch>
        </p:blipFill>
        <p:spPr bwMode="auto">
          <a:xfrm>
            <a:off x="381000" y="1447800"/>
            <a:ext cx="83820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1267" name="Rectangle 3"/>
          <p:cNvSpPr>
            <a:spLocks noGrp="1" noChangeArrowheads="1"/>
          </p:cNvSpPr>
          <p:nvPr>
            <p:ph type="title"/>
          </p:nvPr>
        </p:nvSpPr>
        <p:spPr>
          <a:xfrm>
            <a:off x="457200" y="-76200"/>
            <a:ext cx="8229600" cy="1143000"/>
          </a:xfrm>
        </p:spPr>
        <p:txBody>
          <a:bodyPr/>
          <a:lstStyle/>
          <a:p>
            <a:pPr eaLnBrk="1" hangingPunct="1"/>
            <a:r>
              <a:rPr lang="en-US" sz="4800" b="1" smtClean="0">
                <a:latin typeface="Myriad Web" pitchFamily="34" charset="0"/>
              </a:rPr>
              <a:t>Climate Zones:</a:t>
            </a:r>
          </a:p>
        </p:txBody>
      </p:sp>
      <p:sp>
        <p:nvSpPr>
          <p:cNvPr id="11268" name="Text Box 4"/>
          <p:cNvSpPr txBox="1">
            <a:spLocks noChangeArrowheads="1"/>
          </p:cNvSpPr>
          <p:nvPr/>
        </p:nvSpPr>
        <p:spPr bwMode="auto">
          <a:xfrm>
            <a:off x="2286000" y="990600"/>
            <a:ext cx="4495800" cy="914400"/>
          </a:xfrm>
          <a:prstGeom prst="rect">
            <a:avLst/>
          </a:prstGeom>
          <a:noFill/>
          <a:ln w="9525">
            <a:noFill/>
            <a:miter lim="800000"/>
            <a:headEnd/>
            <a:tailEnd/>
          </a:ln>
        </p:spPr>
        <p:txBody>
          <a:bodyPr>
            <a:spAutoFit/>
          </a:bodyPr>
          <a:lstStyle/>
          <a:p>
            <a:pPr algn="ctr">
              <a:spcBef>
                <a:spcPct val="50000"/>
              </a:spcBef>
            </a:pPr>
            <a:r>
              <a:rPr lang="en-US" b="1">
                <a:latin typeface="Arial" charset="0"/>
              </a:rPr>
              <a:t>High-Latitude Climates</a:t>
            </a:r>
          </a:p>
          <a:p>
            <a:pPr algn="ctr">
              <a:spcBef>
                <a:spcPct val="50000"/>
              </a:spcBef>
            </a:pPr>
            <a:endParaRPr lang="en-US" sz="2400" b="1"/>
          </a:p>
        </p:txBody>
      </p:sp>
      <p:sp>
        <p:nvSpPr>
          <p:cNvPr id="11269" name="Text Box 5"/>
          <p:cNvSpPr txBox="1">
            <a:spLocks noChangeArrowheads="1"/>
          </p:cNvSpPr>
          <p:nvPr/>
        </p:nvSpPr>
        <p:spPr bwMode="auto">
          <a:xfrm>
            <a:off x="381000" y="6262688"/>
            <a:ext cx="8382000" cy="366712"/>
          </a:xfrm>
          <a:prstGeom prst="rect">
            <a:avLst/>
          </a:prstGeom>
          <a:noFill/>
          <a:ln w="9525">
            <a:noFill/>
            <a:miter lim="800000"/>
            <a:headEnd/>
            <a:tailEnd/>
          </a:ln>
        </p:spPr>
        <p:txBody>
          <a:bodyPr>
            <a:spAutoFit/>
          </a:bodyPr>
          <a:lstStyle/>
          <a:p>
            <a:pPr algn="ctr"/>
            <a:r>
              <a:rPr lang="en-US">
                <a:latin typeface="Arial" charset="0"/>
              </a:rPr>
              <a:t>dominated by polar and arctic air masses</a:t>
            </a:r>
          </a:p>
        </p:txBody>
      </p:sp>
      <p:sp>
        <p:nvSpPr>
          <p:cNvPr id="11270" name="Rectangle 8"/>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1271" name="Picture 7" descr="800px-World_map_frigid_svg"/>
          <p:cNvPicPr>
            <a:picLocks noChangeArrowheads="1"/>
          </p:cNvPicPr>
          <p:nvPr/>
        </p:nvPicPr>
        <p:blipFill>
          <a:blip r:embed="rId3" cstate="print"/>
          <a:srcRect/>
          <a:stretch>
            <a:fillRect/>
          </a:stretch>
        </p:blipFill>
        <p:spPr bwMode="auto">
          <a:xfrm>
            <a:off x="381000" y="1447800"/>
            <a:ext cx="83820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2291" name="Rectangle 3"/>
          <p:cNvSpPr>
            <a:spLocks noGrp="1" noChangeArrowheads="1"/>
          </p:cNvSpPr>
          <p:nvPr>
            <p:ph type="title"/>
          </p:nvPr>
        </p:nvSpPr>
        <p:spPr>
          <a:xfrm>
            <a:off x="457200" y="152400"/>
            <a:ext cx="8229600" cy="1143000"/>
          </a:xfrm>
        </p:spPr>
        <p:txBody>
          <a:bodyPr/>
          <a:lstStyle/>
          <a:p>
            <a:pPr eaLnBrk="1" hangingPunct="1"/>
            <a:r>
              <a:rPr lang="en-US" b="1" smtClean="0">
                <a:latin typeface="Myriad Web" pitchFamily="34" charset="0"/>
              </a:rPr>
              <a:t>In which climate zone does Hawai‘i belong?</a:t>
            </a:r>
          </a:p>
        </p:txBody>
      </p:sp>
      <p:pic>
        <p:nvPicPr>
          <p:cNvPr id="12292" name="Picture 9" descr="800px-World_map_frigid_svg"/>
          <p:cNvPicPr>
            <a:picLocks noChangeArrowheads="1"/>
          </p:cNvPicPr>
          <p:nvPr/>
        </p:nvPicPr>
        <p:blipFill>
          <a:blip r:embed="rId3" cstate="print"/>
          <a:srcRect/>
          <a:stretch>
            <a:fillRect/>
          </a:stretch>
        </p:blipFill>
        <p:spPr bwMode="auto">
          <a:xfrm>
            <a:off x="457200" y="1676400"/>
            <a:ext cx="3657600" cy="2041525"/>
          </a:xfrm>
          <a:prstGeom prst="rect">
            <a:avLst/>
          </a:prstGeom>
          <a:noFill/>
          <a:ln w="9525">
            <a:noFill/>
            <a:miter lim="800000"/>
            <a:headEnd/>
            <a:tailEnd/>
          </a:ln>
        </p:spPr>
      </p:pic>
      <p:pic>
        <p:nvPicPr>
          <p:cNvPr id="12293" name="Picture 10" descr="800px-World_map_temperate_svg"/>
          <p:cNvPicPr>
            <a:picLocks noChangeArrowheads="1"/>
          </p:cNvPicPr>
          <p:nvPr/>
        </p:nvPicPr>
        <p:blipFill>
          <a:blip r:embed="rId4" cstate="print"/>
          <a:srcRect/>
          <a:stretch>
            <a:fillRect/>
          </a:stretch>
        </p:blipFill>
        <p:spPr bwMode="auto">
          <a:xfrm>
            <a:off x="5105400" y="1676400"/>
            <a:ext cx="3581400" cy="2000250"/>
          </a:xfrm>
          <a:prstGeom prst="rect">
            <a:avLst/>
          </a:prstGeom>
          <a:noFill/>
          <a:ln w="9525">
            <a:noFill/>
            <a:miter lim="800000"/>
            <a:headEnd/>
            <a:tailEnd/>
          </a:ln>
        </p:spPr>
      </p:pic>
      <p:pic>
        <p:nvPicPr>
          <p:cNvPr id="12294" name="Picture 11" descr="800px-World_map_torrid_svg"/>
          <p:cNvPicPr>
            <a:picLocks noChangeAspect="1" noChangeArrowheads="1"/>
          </p:cNvPicPr>
          <p:nvPr/>
        </p:nvPicPr>
        <p:blipFill>
          <a:blip r:embed="rId5" cstate="print"/>
          <a:srcRect/>
          <a:stretch>
            <a:fillRect/>
          </a:stretch>
        </p:blipFill>
        <p:spPr bwMode="auto">
          <a:xfrm>
            <a:off x="2667000" y="4343400"/>
            <a:ext cx="3810000" cy="2128838"/>
          </a:xfrm>
          <a:prstGeom prst="rect">
            <a:avLst/>
          </a:prstGeom>
          <a:noFill/>
          <a:ln w="9525">
            <a:noFill/>
            <a:miter lim="800000"/>
            <a:headEnd/>
            <a:tailEnd/>
          </a:ln>
        </p:spPr>
      </p:pic>
      <p:sp>
        <p:nvSpPr>
          <p:cNvPr id="12295" name="Text Box 12"/>
          <p:cNvSpPr txBox="1">
            <a:spLocks noChangeArrowheads="1"/>
          </p:cNvSpPr>
          <p:nvPr/>
        </p:nvSpPr>
        <p:spPr bwMode="auto">
          <a:xfrm>
            <a:off x="457200" y="37338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high latitude</a:t>
            </a:r>
          </a:p>
        </p:txBody>
      </p:sp>
      <p:sp>
        <p:nvSpPr>
          <p:cNvPr id="12296" name="Text Box 13"/>
          <p:cNvSpPr txBox="1">
            <a:spLocks noChangeArrowheads="1"/>
          </p:cNvSpPr>
          <p:nvPr/>
        </p:nvSpPr>
        <p:spPr bwMode="auto">
          <a:xfrm>
            <a:off x="5029200" y="36576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mid latitude</a:t>
            </a:r>
          </a:p>
        </p:txBody>
      </p:sp>
      <p:sp>
        <p:nvSpPr>
          <p:cNvPr id="12297" name="Text Box 14"/>
          <p:cNvSpPr txBox="1">
            <a:spLocks noChangeArrowheads="1"/>
          </p:cNvSpPr>
          <p:nvPr/>
        </p:nvSpPr>
        <p:spPr bwMode="auto">
          <a:xfrm>
            <a:off x="2743200" y="6415088"/>
            <a:ext cx="3657600" cy="366712"/>
          </a:xfrm>
          <a:prstGeom prst="rect">
            <a:avLst/>
          </a:prstGeom>
          <a:noFill/>
          <a:ln w="9525">
            <a:noFill/>
            <a:miter lim="800000"/>
            <a:headEnd/>
            <a:tailEnd/>
          </a:ln>
        </p:spPr>
        <p:txBody>
          <a:bodyPr>
            <a:spAutoFit/>
          </a:bodyPr>
          <a:lstStyle/>
          <a:p>
            <a:pPr algn="ctr">
              <a:spcBef>
                <a:spcPct val="50000"/>
              </a:spcBef>
            </a:pPr>
            <a:r>
              <a:rPr lang="en-US">
                <a:latin typeface="Arial" charset="0"/>
              </a:rPr>
              <a:t>low latitude</a:t>
            </a:r>
          </a:p>
        </p:txBody>
      </p:sp>
      <p:sp>
        <p:nvSpPr>
          <p:cNvPr id="50191" name="Text Box 15"/>
          <p:cNvSpPr txBox="1">
            <a:spLocks noChangeArrowheads="1"/>
          </p:cNvSpPr>
          <p:nvPr/>
        </p:nvSpPr>
        <p:spPr bwMode="auto">
          <a:xfrm>
            <a:off x="457200" y="4495800"/>
            <a:ext cx="1752600" cy="1739900"/>
          </a:xfrm>
          <a:prstGeom prst="rect">
            <a:avLst/>
          </a:prstGeom>
          <a:solidFill>
            <a:schemeClr val="bg1"/>
          </a:solidFill>
          <a:ln w="9525">
            <a:noFill/>
            <a:miter lim="800000"/>
            <a:headEnd/>
            <a:tailEnd/>
          </a:ln>
        </p:spPr>
        <p:txBody>
          <a:bodyPr>
            <a:spAutoFit/>
          </a:bodyPr>
          <a:lstStyle/>
          <a:p>
            <a:pPr algn="ctr">
              <a:spcBef>
                <a:spcPct val="50000"/>
              </a:spcBef>
            </a:pPr>
            <a:r>
              <a:rPr lang="en-US" b="1" dirty="0">
                <a:latin typeface="Arial" charset="0"/>
              </a:rPr>
              <a:t>Hint:</a:t>
            </a:r>
            <a:br>
              <a:rPr lang="en-US" b="1" dirty="0">
                <a:latin typeface="Arial" charset="0"/>
              </a:rPr>
            </a:br>
            <a:r>
              <a:rPr lang="en-US" b="1" dirty="0">
                <a:latin typeface="Arial" charset="0"/>
              </a:rPr>
              <a:t>Hawai‘i belongs in a  combination of two climate zones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dissolve">
                                      <p:cBhvr>
                                        <p:cTn id="7" dur="500"/>
                                        <p:tgtEl>
                                          <p:spTgt spid="5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2291" name="Rectangle 3"/>
          <p:cNvSpPr>
            <a:spLocks noGrp="1" noChangeArrowheads="1"/>
          </p:cNvSpPr>
          <p:nvPr>
            <p:ph type="title"/>
          </p:nvPr>
        </p:nvSpPr>
        <p:spPr>
          <a:xfrm>
            <a:off x="457200" y="152400"/>
            <a:ext cx="8229600" cy="1143000"/>
          </a:xfrm>
        </p:spPr>
        <p:txBody>
          <a:bodyPr/>
          <a:lstStyle/>
          <a:p>
            <a:pPr eaLnBrk="1" hangingPunct="1"/>
            <a:r>
              <a:rPr lang="en-US" b="1" smtClean="0">
                <a:latin typeface="Myriad Web" pitchFamily="34" charset="0"/>
              </a:rPr>
              <a:t>In which climate zone does Hawai‘i belong?</a:t>
            </a:r>
          </a:p>
        </p:txBody>
      </p:sp>
      <p:pic>
        <p:nvPicPr>
          <p:cNvPr id="12292" name="Picture 9" descr="800px-World_map_frigid_svg"/>
          <p:cNvPicPr>
            <a:picLocks noChangeArrowheads="1"/>
          </p:cNvPicPr>
          <p:nvPr/>
        </p:nvPicPr>
        <p:blipFill>
          <a:blip r:embed="rId3" cstate="print"/>
          <a:srcRect/>
          <a:stretch>
            <a:fillRect/>
          </a:stretch>
        </p:blipFill>
        <p:spPr bwMode="auto">
          <a:xfrm>
            <a:off x="457200" y="1676400"/>
            <a:ext cx="3657600" cy="2041525"/>
          </a:xfrm>
          <a:prstGeom prst="rect">
            <a:avLst/>
          </a:prstGeom>
          <a:noFill/>
          <a:ln w="9525">
            <a:noFill/>
            <a:miter lim="800000"/>
            <a:headEnd/>
            <a:tailEnd/>
          </a:ln>
        </p:spPr>
      </p:pic>
      <p:pic>
        <p:nvPicPr>
          <p:cNvPr id="12293" name="Picture 10" descr="800px-World_map_temperate_svg"/>
          <p:cNvPicPr>
            <a:picLocks noChangeArrowheads="1"/>
          </p:cNvPicPr>
          <p:nvPr/>
        </p:nvPicPr>
        <p:blipFill>
          <a:blip r:embed="rId4" cstate="print"/>
          <a:srcRect/>
          <a:stretch>
            <a:fillRect/>
          </a:stretch>
        </p:blipFill>
        <p:spPr bwMode="auto">
          <a:xfrm>
            <a:off x="5105400" y="1676400"/>
            <a:ext cx="3581400" cy="2000250"/>
          </a:xfrm>
          <a:prstGeom prst="rect">
            <a:avLst/>
          </a:prstGeom>
          <a:noFill/>
          <a:ln w="9525">
            <a:noFill/>
            <a:miter lim="800000"/>
            <a:headEnd/>
            <a:tailEnd/>
          </a:ln>
        </p:spPr>
      </p:pic>
      <p:pic>
        <p:nvPicPr>
          <p:cNvPr id="12294" name="Picture 11" descr="800px-World_map_torrid_svg"/>
          <p:cNvPicPr>
            <a:picLocks noChangeAspect="1" noChangeArrowheads="1"/>
          </p:cNvPicPr>
          <p:nvPr/>
        </p:nvPicPr>
        <p:blipFill>
          <a:blip r:embed="rId5" cstate="print"/>
          <a:srcRect/>
          <a:stretch>
            <a:fillRect/>
          </a:stretch>
        </p:blipFill>
        <p:spPr bwMode="auto">
          <a:xfrm>
            <a:off x="2667000" y="4343400"/>
            <a:ext cx="3810000" cy="2128838"/>
          </a:xfrm>
          <a:prstGeom prst="rect">
            <a:avLst/>
          </a:prstGeom>
          <a:noFill/>
          <a:ln w="9525">
            <a:noFill/>
            <a:miter lim="800000"/>
            <a:headEnd/>
            <a:tailEnd/>
          </a:ln>
        </p:spPr>
      </p:pic>
      <p:sp>
        <p:nvSpPr>
          <p:cNvPr id="12295" name="Text Box 12"/>
          <p:cNvSpPr txBox="1">
            <a:spLocks noChangeArrowheads="1"/>
          </p:cNvSpPr>
          <p:nvPr/>
        </p:nvSpPr>
        <p:spPr bwMode="auto">
          <a:xfrm>
            <a:off x="457200" y="37338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high latitude</a:t>
            </a:r>
          </a:p>
        </p:txBody>
      </p:sp>
      <p:sp>
        <p:nvSpPr>
          <p:cNvPr id="12296" name="Text Box 13"/>
          <p:cNvSpPr txBox="1">
            <a:spLocks noChangeArrowheads="1"/>
          </p:cNvSpPr>
          <p:nvPr/>
        </p:nvSpPr>
        <p:spPr bwMode="auto">
          <a:xfrm>
            <a:off x="5029200" y="36576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mid latitude</a:t>
            </a:r>
          </a:p>
        </p:txBody>
      </p:sp>
      <p:sp>
        <p:nvSpPr>
          <p:cNvPr id="12297" name="Text Box 14"/>
          <p:cNvSpPr txBox="1">
            <a:spLocks noChangeArrowheads="1"/>
          </p:cNvSpPr>
          <p:nvPr/>
        </p:nvSpPr>
        <p:spPr bwMode="auto">
          <a:xfrm>
            <a:off x="2743200" y="6415088"/>
            <a:ext cx="3657600" cy="366712"/>
          </a:xfrm>
          <a:prstGeom prst="rect">
            <a:avLst/>
          </a:prstGeom>
          <a:noFill/>
          <a:ln w="9525">
            <a:noFill/>
            <a:miter lim="800000"/>
            <a:headEnd/>
            <a:tailEnd/>
          </a:ln>
        </p:spPr>
        <p:txBody>
          <a:bodyPr>
            <a:spAutoFit/>
          </a:bodyPr>
          <a:lstStyle/>
          <a:p>
            <a:pPr algn="ctr">
              <a:spcBef>
                <a:spcPct val="50000"/>
              </a:spcBef>
            </a:pPr>
            <a:r>
              <a:rPr lang="en-US">
                <a:latin typeface="Arial" charset="0"/>
              </a:rPr>
              <a:t>low latitude</a:t>
            </a:r>
          </a:p>
        </p:txBody>
      </p:sp>
      <p:sp>
        <p:nvSpPr>
          <p:cNvPr id="50191" name="Text Box 15"/>
          <p:cNvSpPr txBox="1">
            <a:spLocks noChangeArrowheads="1"/>
          </p:cNvSpPr>
          <p:nvPr/>
        </p:nvSpPr>
        <p:spPr bwMode="auto">
          <a:xfrm>
            <a:off x="457200" y="4495800"/>
            <a:ext cx="1752600" cy="1739900"/>
          </a:xfrm>
          <a:prstGeom prst="rect">
            <a:avLst/>
          </a:prstGeom>
          <a:solidFill>
            <a:schemeClr val="bg1"/>
          </a:solidFill>
          <a:ln w="9525">
            <a:noFill/>
            <a:miter lim="800000"/>
            <a:headEnd/>
            <a:tailEnd/>
          </a:ln>
        </p:spPr>
        <p:txBody>
          <a:bodyPr>
            <a:spAutoFit/>
          </a:bodyPr>
          <a:lstStyle/>
          <a:p>
            <a:pPr algn="ctr">
              <a:spcBef>
                <a:spcPct val="50000"/>
              </a:spcBef>
            </a:pPr>
            <a:r>
              <a:rPr lang="en-US" b="1">
                <a:latin typeface="Arial" charset="0"/>
              </a:rPr>
              <a:t>Hint:</a:t>
            </a:r>
            <a:br>
              <a:rPr lang="en-US" b="1">
                <a:latin typeface="Arial" charset="0"/>
              </a:rPr>
            </a:br>
            <a:r>
              <a:rPr lang="en-US" b="1">
                <a:latin typeface="Arial" charset="0"/>
              </a:rPr>
              <a:t>Hawai‘i belongs in a  combination of two climate zones</a:t>
            </a:r>
          </a:p>
        </p:txBody>
      </p:sp>
      <p:sp>
        <p:nvSpPr>
          <p:cNvPr id="50192" name="Oval 16"/>
          <p:cNvSpPr>
            <a:spLocks noChangeArrowheads="1"/>
          </p:cNvSpPr>
          <p:nvPr/>
        </p:nvSpPr>
        <p:spPr bwMode="auto">
          <a:xfrm>
            <a:off x="4876800" y="1447800"/>
            <a:ext cx="4038600" cy="2667000"/>
          </a:xfrm>
          <a:prstGeom prst="ellipse">
            <a:avLst/>
          </a:prstGeom>
          <a:noFill/>
          <a:ln w="76200">
            <a:solidFill>
              <a:srgbClr val="FF0000"/>
            </a:solidFill>
            <a:round/>
            <a:headEnd/>
            <a:tailEnd/>
          </a:ln>
        </p:spPr>
        <p:txBody>
          <a:bodyPr wrap="none" anchor="ctr"/>
          <a:lstStyle/>
          <a:p>
            <a:endParaRPr lang="en-US"/>
          </a:p>
        </p:txBody>
      </p:sp>
      <p:sp>
        <p:nvSpPr>
          <p:cNvPr id="50193" name="Oval 17"/>
          <p:cNvSpPr>
            <a:spLocks noChangeArrowheads="1"/>
          </p:cNvSpPr>
          <p:nvPr/>
        </p:nvSpPr>
        <p:spPr bwMode="auto">
          <a:xfrm>
            <a:off x="2514600" y="4191000"/>
            <a:ext cx="4038600" cy="2667000"/>
          </a:xfrm>
          <a:prstGeom prst="ellipse">
            <a:avLst/>
          </a:prstGeom>
          <a:noFill/>
          <a:ln w="762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dissolve">
                                      <p:cBhvr>
                                        <p:cTn id="7" dur="500"/>
                                        <p:tgtEl>
                                          <p:spTgt spid="50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92"/>
                                        </p:tgtEl>
                                        <p:attrNameLst>
                                          <p:attrName>style.visibility</p:attrName>
                                        </p:attrNameLst>
                                      </p:cBhvr>
                                      <p:to>
                                        <p:strVal val="visible"/>
                                      </p:to>
                                    </p:set>
                                    <p:animEffect transition="in" filter="dissolve">
                                      <p:cBhvr>
                                        <p:cTn id="12" dur="3000"/>
                                        <p:tgtEl>
                                          <p:spTgt spid="5019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0193"/>
                                        </p:tgtEl>
                                        <p:attrNameLst>
                                          <p:attrName>style.visibility</p:attrName>
                                        </p:attrNameLst>
                                      </p:cBhvr>
                                      <p:to>
                                        <p:strVal val="visible"/>
                                      </p:to>
                                    </p:set>
                                    <p:animEffect transition="in" filter="dissolve">
                                      <p:cBhvr>
                                        <p:cTn id="15" dur="3000"/>
                                        <p:tgtEl>
                                          <p:spTgt spid="50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nimBg="1"/>
      <p:bldP spid="50192" grpId="0" animBg="1"/>
      <p:bldP spid="501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14339" name="Picture 6" descr="DSC06200"/>
          <p:cNvPicPr>
            <a:picLocks noChangeAspect="1" noChangeArrowheads="1"/>
          </p:cNvPicPr>
          <p:nvPr/>
        </p:nvPicPr>
        <p:blipFill>
          <a:blip r:embed="rId2" cstate="print"/>
          <a:srcRect/>
          <a:stretch>
            <a:fillRect/>
          </a:stretch>
        </p:blipFill>
        <p:spPr bwMode="auto">
          <a:xfrm>
            <a:off x="609600" y="512763"/>
            <a:ext cx="7848600" cy="5888037"/>
          </a:xfrm>
          <a:prstGeom prst="rect">
            <a:avLst/>
          </a:prstGeom>
          <a:noFill/>
          <a:ln w="9525">
            <a:noFill/>
            <a:miter lim="800000"/>
            <a:headEnd/>
            <a:tailEnd/>
          </a:ln>
        </p:spPr>
      </p:pic>
      <p:sp>
        <p:nvSpPr>
          <p:cNvPr id="14340" name="Rectangle 5"/>
          <p:cNvSpPr>
            <a:spLocks noGrp="1" noChangeArrowheads="1"/>
          </p:cNvSpPr>
          <p:nvPr>
            <p:ph type="title"/>
          </p:nvPr>
        </p:nvSpPr>
        <p:spPr>
          <a:xfrm>
            <a:off x="381000" y="1524000"/>
            <a:ext cx="8229600" cy="1143000"/>
          </a:xfrm>
        </p:spPr>
        <p:txBody>
          <a:bodyPr/>
          <a:lstStyle/>
          <a:p>
            <a:pPr eaLnBrk="1" hangingPunct="1"/>
            <a:r>
              <a:rPr lang="en-US" sz="9600" b="1" smtClean="0">
                <a:latin typeface="Berlin Sans FB Demi" pitchFamily="34" charset="0"/>
              </a:rPr>
              <a:t>The 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4099" name="Rectangle 4"/>
          <p:cNvSpPr>
            <a:spLocks noGrp="1" noChangeArrowheads="1"/>
          </p:cNvSpPr>
          <p:nvPr>
            <p:ph type="title"/>
          </p:nvPr>
        </p:nvSpPr>
        <p:spPr>
          <a:xfrm>
            <a:off x="457200" y="0"/>
            <a:ext cx="8229600" cy="1143000"/>
          </a:xfrm>
        </p:spPr>
        <p:txBody>
          <a:bodyPr/>
          <a:lstStyle/>
          <a:p>
            <a:pPr eaLnBrk="1" hangingPunct="1"/>
            <a:r>
              <a:rPr lang="en-US" b="1" dirty="0" smtClean="0">
                <a:latin typeface="Myriad Web" pitchFamily="34" charset="0"/>
              </a:rPr>
              <a:t>Weather begins with the sun</a:t>
            </a:r>
          </a:p>
        </p:txBody>
      </p:sp>
      <p:pic>
        <p:nvPicPr>
          <p:cNvPr id="4100" name="Picture 7" descr="Weather begins with sun"/>
          <p:cNvPicPr>
            <a:picLocks noChangeAspect="1" noChangeArrowheads="1"/>
          </p:cNvPicPr>
          <p:nvPr/>
        </p:nvPicPr>
        <p:blipFill>
          <a:blip r:embed="rId3" cstate="print"/>
          <a:srcRect/>
          <a:stretch>
            <a:fillRect/>
          </a:stretch>
        </p:blipFill>
        <p:spPr bwMode="auto">
          <a:xfrm>
            <a:off x="1143000" y="1271588"/>
            <a:ext cx="6934200"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5123" name="Rectangle 3"/>
          <p:cNvSpPr>
            <a:spLocks noGrp="1" noChangeArrowheads="1"/>
          </p:cNvSpPr>
          <p:nvPr>
            <p:ph type="title"/>
          </p:nvPr>
        </p:nvSpPr>
        <p:spPr>
          <a:xfrm>
            <a:off x="0" y="0"/>
            <a:ext cx="9144000" cy="1143000"/>
          </a:xfrm>
        </p:spPr>
        <p:txBody>
          <a:bodyPr/>
          <a:lstStyle/>
          <a:p>
            <a:pPr eaLnBrk="1" hangingPunct="1"/>
            <a:r>
              <a:rPr lang="en-US" b="1" dirty="0" smtClean="0">
                <a:latin typeface="Myriad Web" pitchFamily="34" charset="0"/>
              </a:rPr>
              <a:t>Some Weather Factors</a:t>
            </a:r>
          </a:p>
        </p:txBody>
      </p:sp>
      <p:pic>
        <p:nvPicPr>
          <p:cNvPr id="5121" name="Picture 1"/>
          <p:cNvPicPr>
            <a:picLocks noChangeAspect="1" noChangeArrowheads="1"/>
          </p:cNvPicPr>
          <p:nvPr/>
        </p:nvPicPr>
        <p:blipFill>
          <a:blip r:embed="rId3" cstate="print"/>
          <a:srcRect/>
          <a:stretch>
            <a:fillRect/>
          </a:stretch>
        </p:blipFill>
        <p:spPr bwMode="auto">
          <a:xfrm>
            <a:off x="6477000" y="1106995"/>
            <a:ext cx="1676400" cy="1255204"/>
          </a:xfrm>
          <a:prstGeom prst="rect">
            <a:avLst/>
          </a:prstGeom>
          <a:noFill/>
          <a:ln w="9525">
            <a:noFill/>
            <a:miter lim="800000"/>
            <a:headEnd/>
            <a:tailEnd/>
          </a:ln>
        </p:spPr>
      </p:pic>
      <p:sp>
        <p:nvSpPr>
          <p:cNvPr id="6" name="TextBox 5"/>
          <p:cNvSpPr txBox="1"/>
          <p:nvPr/>
        </p:nvSpPr>
        <p:spPr>
          <a:xfrm>
            <a:off x="762000" y="1371600"/>
            <a:ext cx="5562600" cy="892552"/>
          </a:xfrm>
          <a:prstGeom prst="rect">
            <a:avLst/>
          </a:prstGeom>
          <a:noFill/>
        </p:spPr>
        <p:txBody>
          <a:bodyPr wrap="square" rtlCol="0">
            <a:spAutoFit/>
          </a:bodyPr>
          <a:lstStyle/>
          <a:p>
            <a:r>
              <a:rPr lang="en-US" sz="2800" b="1" dirty="0" smtClean="0"/>
              <a:t>Wind.  </a:t>
            </a:r>
            <a:r>
              <a:rPr lang="en-US" sz="2400" dirty="0" smtClean="0"/>
              <a:t>This tool measures wind speed.  It is called an anemometer.</a:t>
            </a:r>
            <a:endParaRPr lang="en-US" sz="2400" dirty="0"/>
          </a:p>
        </p:txBody>
      </p:sp>
      <p:sp>
        <p:nvSpPr>
          <p:cNvPr id="7" name="TextBox 6"/>
          <p:cNvSpPr txBox="1"/>
          <p:nvPr/>
        </p:nvSpPr>
        <p:spPr>
          <a:xfrm>
            <a:off x="762000" y="2688848"/>
            <a:ext cx="5562600" cy="892552"/>
          </a:xfrm>
          <a:prstGeom prst="rect">
            <a:avLst/>
          </a:prstGeom>
          <a:noFill/>
        </p:spPr>
        <p:txBody>
          <a:bodyPr wrap="square" rtlCol="0">
            <a:spAutoFit/>
          </a:bodyPr>
          <a:lstStyle/>
          <a:p>
            <a:r>
              <a:rPr lang="en-US" sz="2800" b="1" dirty="0" smtClean="0"/>
              <a:t>Precipitation.  </a:t>
            </a:r>
            <a:r>
              <a:rPr lang="en-US" sz="2400" dirty="0" smtClean="0"/>
              <a:t>Rain, snow, sleet and hail are all forms of precipitation.</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6477000" y="2438400"/>
            <a:ext cx="1695450" cy="1447800"/>
          </a:xfrm>
          <a:prstGeom prst="rect">
            <a:avLst/>
          </a:prstGeom>
          <a:noFill/>
          <a:ln w="9525">
            <a:noFill/>
            <a:miter lim="800000"/>
            <a:headEnd/>
            <a:tailEnd/>
          </a:ln>
        </p:spPr>
      </p:pic>
      <p:sp>
        <p:nvSpPr>
          <p:cNvPr id="9" name="TextBox 8"/>
          <p:cNvSpPr txBox="1"/>
          <p:nvPr/>
        </p:nvSpPr>
        <p:spPr>
          <a:xfrm>
            <a:off x="762000" y="3962400"/>
            <a:ext cx="5562600" cy="892552"/>
          </a:xfrm>
          <a:prstGeom prst="rect">
            <a:avLst/>
          </a:prstGeom>
          <a:noFill/>
        </p:spPr>
        <p:txBody>
          <a:bodyPr wrap="square" rtlCol="0">
            <a:spAutoFit/>
          </a:bodyPr>
          <a:lstStyle/>
          <a:p>
            <a:r>
              <a:rPr lang="en-US" sz="2800" b="1" dirty="0" smtClean="0"/>
              <a:t>Temperature.  </a:t>
            </a:r>
            <a:r>
              <a:rPr lang="en-US" sz="2400" dirty="0" smtClean="0"/>
              <a:t>Temperature is how warm or cold it is outside. </a:t>
            </a:r>
            <a:endParaRPr lang="en-US" sz="2400" dirty="0"/>
          </a:p>
        </p:txBody>
      </p:sp>
      <p:sp>
        <p:nvSpPr>
          <p:cNvPr id="10" name="TextBox 9"/>
          <p:cNvSpPr txBox="1"/>
          <p:nvPr/>
        </p:nvSpPr>
        <p:spPr>
          <a:xfrm>
            <a:off x="762000" y="5181600"/>
            <a:ext cx="5562600" cy="1261884"/>
          </a:xfrm>
          <a:prstGeom prst="rect">
            <a:avLst/>
          </a:prstGeom>
          <a:noFill/>
        </p:spPr>
        <p:txBody>
          <a:bodyPr wrap="square" rtlCol="0">
            <a:spAutoFit/>
          </a:bodyPr>
          <a:lstStyle/>
          <a:p>
            <a:r>
              <a:rPr lang="en-US" sz="2800" b="1" dirty="0" smtClean="0"/>
              <a:t>Cloud Cover.  </a:t>
            </a:r>
            <a:r>
              <a:rPr lang="en-US" sz="2400" dirty="0" smtClean="0"/>
              <a:t>There are many types of clouds that form in different conditions.</a:t>
            </a:r>
            <a:endParaRPr lang="en-US" sz="2400" dirty="0"/>
          </a:p>
        </p:txBody>
      </p:sp>
      <p:pic>
        <p:nvPicPr>
          <p:cNvPr id="3" name="Picture 3"/>
          <p:cNvPicPr>
            <a:picLocks noChangeAspect="1" noChangeArrowheads="1"/>
          </p:cNvPicPr>
          <p:nvPr/>
        </p:nvPicPr>
        <p:blipFill>
          <a:blip r:embed="rId5" cstate="print"/>
          <a:srcRect/>
          <a:stretch>
            <a:fillRect/>
          </a:stretch>
        </p:blipFill>
        <p:spPr bwMode="auto">
          <a:xfrm>
            <a:off x="6477000" y="3962400"/>
            <a:ext cx="1684132" cy="1266825"/>
          </a:xfrm>
          <a:prstGeom prst="rect">
            <a:avLst/>
          </a:prstGeom>
          <a:noFill/>
          <a:ln w="9525">
            <a:noFill/>
            <a:miter lim="800000"/>
            <a:headEnd/>
            <a:tailEnd/>
          </a:ln>
        </p:spPr>
      </p:pic>
      <p:pic>
        <p:nvPicPr>
          <p:cNvPr id="4" name="Picture 4"/>
          <p:cNvPicPr>
            <a:picLocks noChangeAspect="1" noChangeArrowheads="1"/>
          </p:cNvPicPr>
          <p:nvPr/>
        </p:nvPicPr>
        <p:blipFill>
          <a:blip r:embed="rId6" cstate="print"/>
          <a:srcRect/>
          <a:stretch>
            <a:fillRect/>
          </a:stretch>
        </p:blipFill>
        <p:spPr bwMode="auto">
          <a:xfrm>
            <a:off x="6477000" y="5309616"/>
            <a:ext cx="1676400" cy="110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6147" name="Rectangle 2"/>
          <p:cNvSpPr>
            <a:spLocks noGrp="1" noChangeArrowheads="1"/>
          </p:cNvSpPr>
          <p:nvPr>
            <p:ph type="title"/>
          </p:nvPr>
        </p:nvSpPr>
        <p:spPr>
          <a:xfrm>
            <a:off x="457200" y="76200"/>
            <a:ext cx="8229600" cy="1143000"/>
          </a:xfrm>
        </p:spPr>
        <p:txBody>
          <a:bodyPr/>
          <a:lstStyle/>
          <a:p>
            <a:pPr eaLnBrk="1" hangingPunct="1"/>
            <a:r>
              <a:rPr lang="en-US" b="1" dirty="0" smtClean="0">
                <a:latin typeface="Myriad Web" pitchFamily="34" charset="0"/>
              </a:rPr>
              <a:t>Weather changes every day!</a:t>
            </a:r>
          </a:p>
        </p:txBody>
      </p:sp>
      <p:pic>
        <p:nvPicPr>
          <p:cNvPr id="3093" name="Picture 21" descr="Forecast Example"/>
          <p:cNvPicPr>
            <a:picLocks noChangeAspect="1" noChangeArrowheads="1"/>
          </p:cNvPicPr>
          <p:nvPr/>
        </p:nvPicPr>
        <p:blipFill>
          <a:blip r:embed="rId3" cstate="print"/>
          <a:srcRect/>
          <a:stretch>
            <a:fillRect/>
          </a:stretch>
        </p:blipFill>
        <p:spPr bwMode="auto">
          <a:xfrm>
            <a:off x="1524000" y="1143000"/>
            <a:ext cx="6238875"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093"/>
                                        </p:tgtEl>
                                        <p:attrNameLst>
                                          <p:attrName>style.visibility</p:attrName>
                                        </p:attrNameLst>
                                      </p:cBhvr>
                                      <p:to>
                                        <p:strVal val="visible"/>
                                      </p:to>
                                    </p:set>
                                    <p:animEffect transition="in" filter="slide(fromTop)">
                                      <p:cBhvr>
                                        <p:cTn id="7" dur="20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8195" name="Rectangle 4"/>
          <p:cNvSpPr>
            <a:spLocks noGrp="1" noChangeArrowheads="1"/>
          </p:cNvSpPr>
          <p:nvPr>
            <p:ph type="title"/>
          </p:nvPr>
        </p:nvSpPr>
        <p:spPr>
          <a:xfrm>
            <a:off x="457200" y="152400"/>
            <a:ext cx="8229600" cy="838200"/>
          </a:xfrm>
        </p:spPr>
        <p:txBody>
          <a:bodyPr/>
          <a:lstStyle/>
          <a:p>
            <a:pPr eaLnBrk="1" hangingPunct="1"/>
            <a:r>
              <a:rPr lang="en-US" sz="4800" b="1" dirty="0" smtClean="0">
                <a:latin typeface="Myriad Web" pitchFamily="34" charset="0"/>
              </a:rPr>
              <a:t>Seasons on Earth</a:t>
            </a:r>
          </a:p>
        </p:txBody>
      </p:sp>
      <p:pic>
        <p:nvPicPr>
          <p:cNvPr id="8196" name="Picture 7" descr="Earths Seasons"/>
          <p:cNvPicPr>
            <a:picLocks noChangeAspect="1" noChangeArrowheads="1"/>
          </p:cNvPicPr>
          <p:nvPr/>
        </p:nvPicPr>
        <p:blipFill>
          <a:blip r:embed="rId3" cstate="print"/>
          <a:srcRect/>
          <a:stretch>
            <a:fillRect/>
          </a:stretch>
        </p:blipFill>
        <p:spPr bwMode="auto">
          <a:xfrm>
            <a:off x="914400" y="1111250"/>
            <a:ext cx="7239000" cy="559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dirty="0"/>
          </a:p>
        </p:txBody>
      </p:sp>
      <p:sp>
        <p:nvSpPr>
          <p:cNvPr id="13315" name="Rectangle 4"/>
          <p:cNvSpPr>
            <a:spLocks noGrp="1" noChangeArrowheads="1"/>
          </p:cNvSpPr>
          <p:nvPr>
            <p:ph type="title"/>
          </p:nvPr>
        </p:nvSpPr>
        <p:spPr>
          <a:xfrm>
            <a:off x="381000" y="1905000"/>
            <a:ext cx="4267200" cy="1447800"/>
          </a:xfrm>
        </p:spPr>
        <p:txBody>
          <a:bodyPr/>
          <a:lstStyle/>
          <a:p>
            <a:pPr eaLnBrk="1" hangingPunct="1"/>
            <a:r>
              <a:rPr lang="en-US" sz="3200" dirty="0" smtClean="0">
                <a:latin typeface="Myriad Web" pitchFamily="34" charset="0"/>
              </a:rPr>
              <a:t>Ho</a:t>
            </a:r>
            <a:r>
              <a:rPr lang="en-US" sz="3200" dirty="0" smtClean="0">
                <a:latin typeface="Myriad Web" pitchFamily="34" charset="0"/>
                <a:cs typeface="Arial" charset="0"/>
              </a:rPr>
              <a:t>̀ </a:t>
            </a:r>
            <a:r>
              <a:rPr lang="en-US" sz="3200" dirty="0" err="1" smtClean="0">
                <a:latin typeface="Myriad Web" pitchFamily="34" charset="0"/>
                <a:cs typeface="Arial" charset="0"/>
              </a:rPr>
              <a:t>oilo</a:t>
            </a:r>
            <a:r>
              <a:rPr lang="en-US" sz="3200" dirty="0" smtClean="0">
                <a:latin typeface="Myriad Web" pitchFamily="34" charset="0"/>
                <a:cs typeface="Arial" charset="0"/>
              </a:rPr>
              <a:t> - Wet Season</a:t>
            </a:r>
          </a:p>
        </p:txBody>
      </p:sp>
      <p:pic>
        <p:nvPicPr>
          <p:cNvPr id="13316" name="Picture 6" descr="SeasonDryCropped"/>
          <p:cNvPicPr>
            <a:picLocks noChangeAspect="1" noChangeArrowheads="1"/>
          </p:cNvPicPr>
          <p:nvPr/>
        </p:nvPicPr>
        <p:blipFill>
          <a:blip r:embed="rId3" cstate="print"/>
          <a:srcRect/>
          <a:stretch>
            <a:fillRect/>
          </a:stretch>
        </p:blipFill>
        <p:spPr bwMode="auto">
          <a:xfrm>
            <a:off x="381000" y="2971800"/>
            <a:ext cx="4114800" cy="3302000"/>
          </a:xfrm>
          <a:prstGeom prst="rect">
            <a:avLst/>
          </a:prstGeom>
          <a:noFill/>
          <a:ln w="9525">
            <a:noFill/>
            <a:miter lim="800000"/>
            <a:headEnd/>
            <a:tailEnd/>
          </a:ln>
        </p:spPr>
      </p:pic>
      <p:sp>
        <p:nvSpPr>
          <p:cNvPr id="20488" name="Rectangle 8"/>
          <p:cNvSpPr>
            <a:spLocks noChangeArrowheads="1"/>
          </p:cNvSpPr>
          <p:nvPr/>
        </p:nvSpPr>
        <p:spPr bwMode="auto">
          <a:xfrm>
            <a:off x="4876800" y="2057400"/>
            <a:ext cx="3810000" cy="1143000"/>
          </a:xfrm>
          <a:prstGeom prst="rect">
            <a:avLst/>
          </a:prstGeom>
          <a:noFill/>
          <a:ln w="9525">
            <a:noFill/>
            <a:miter lim="800000"/>
            <a:headEnd/>
            <a:tailEnd/>
          </a:ln>
        </p:spPr>
        <p:txBody>
          <a:bodyPr anchor="ctr"/>
          <a:lstStyle/>
          <a:p>
            <a:pPr algn="ctr"/>
            <a:r>
              <a:rPr lang="en-US" sz="3200" dirty="0" err="1">
                <a:solidFill>
                  <a:schemeClr val="tx2"/>
                </a:solidFill>
              </a:rPr>
              <a:t>Kau</a:t>
            </a:r>
            <a:r>
              <a:rPr lang="en-US" sz="3200" dirty="0">
                <a:solidFill>
                  <a:schemeClr val="tx2"/>
                </a:solidFill>
              </a:rPr>
              <a:t> </a:t>
            </a:r>
            <a:r>
              <a:rPr lang="en-US" sz="3200" dirty="0" smtClean="0">
                <a:solidFill>
                  <a:schemeClr val="tx2"/>
                </a:solidFill>
              </a:rPr>
              <a:t>- Dry </a:t>
            </a:r>
            <a:r>
              <a:rPr lang="en-US" sz="3200" dirty="0">
                <a:solidFill>
                  <a:schemeClr val="tx2"/>
                </a:solidFill>
              </a:rPr>
              <a:t>Season</a:t>
            </a:r>
          </a:p>
        </p:txBody>
      </p:sp>
      <p:pic>
        <p:nvPicPr>
          <p:cNvPr id="20491" name="Picture 11" descr="SeasonWetCropped"/>
          <p:cNvPicPr>
            <a:picLocks noChangeArrowheads="1"/>
          </p:cNvPicPr>
          <p:nvPr/>
        </p:nvPicPr>
        <p:blipFill>
          <a:blip r:embed="rId4" cstate="print"/>
          <a:srcRect/>
          <a:stretch>
            <a:fillRect/>
          </a:stretch>
        </p:blipFill>
        <p:spPr bwMode="auto">
          <a:xfrm>
            <a:off x="4724400" y="2971800"/>
            <a:ext cx="4113213" cy="3300413"/>
          </a:xfrm>
          <a:prstGeom prst="rect">
            <a:avLst/>
          </a:prstGeom>
          <a:noFill/>
          <a:ln w="9525">
            <a:noFill/>
            <a:miter lim="800000"/>
            <a:headEnd/>
            <a:tailEnd/>
          </a:ln>
        </p:spPr>
      </p:pic>
      <p:sp>
        <p:nvSpPr>
          <p:cNvPr id="7"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4400" b="1" dirty="0" smtClean="0">
                <a:latin typeface="Arial" charset="0"/>
              </a:rPr>
              <a:t>Native Hawaiians </a:t>
            </a:r>
          </a:p>
          <a:p>
            <a:pPr lvl="0" algn="ctr"/>
            <a:r>
              <a:rPr lang="en-US" sz="4400" b="1" dirty="0" smtClean="0">
                <a:latin typeface="Arial" charset="0"/>
              </a:rPr>
              <a:t>recognized only two seasons</a:t>
            </a:r>
            <a:endParaRPr kumimoji="0" lang="en-US" sz="4400" b="1" i="0" u="none" strike="noStrike" kern="0" cap="none" spc="0" normalizeH="0" baseline="0" noProof="0" dirty="0" smtClean="0">
              <a:ln>
                <a:noFill/>
              </a:ln>
              <a:solidFill>
                <a:schemeClr val="tx2"/>
              </a:solidFill>
              <a:effectLst/>
              <a:uLnTx/>
              <a:uFillTx/>
              <a:latin typeface="Myriad Web"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dissolve">
                                      <p:cBhvr>
                                        <p:cTn id="7" dur="500"/>
                                        <p:tgtEl>
                                          <p:spTgt spid="20488"/>
                                        </p:tgtEl>
                                      </p:cBhvr>
                                    </p:animEffect>
                                  </p:childTnLst>
                                </p:cTn>
                              </p:par>
                              <p:par>
                                <p:cTn id="8" presetID="9" presetClass="entr" presetSubtype="0" fill="hold" nodeType="withEffect">
                                  <p:stCondLst>
                                    <p:cond delay="0"/>
                                  </p:stCondLst>
                                  <p:childTnLst>
                                    <p:set>
                                      <p:cBhvr>
                                        <p:cTn id="9" dur="1" fill="hold">
                                          <p:stCondLst>
                                            <p:cond delay="0"/>
                                          </p:stCondLst>
                                        </p:cTn>
                                        <p:tgtEl>
                                          <p:spTgt spid="20491"/>
                                        </p:tgtEl>
                                        <p:attrNameLst>
                                          <p:attrName>style.visibility</p:attrName>
                                        </p:attrNameLst>
                                      </p:cBhvr>
                                      <p:to>
                                        <p:strVal val="visible"/>
                                      </p:to>
                                    </p:set>
                                    <p:animEffect transition="in" filter="dissolve">
                                      <p:cBhvr>
                                        <p:cTn id="10"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7171" name="Rectangle 3"/>
          <p:cNvSpPr>
            <a:spLocks noGrp="1" noChangeArrowheads="1"/>
          </p:cNvSpPr>
          <p:nvPr>
            <p:ph type="title"/>
          </p:nvPr>
        </p:nvSpPr>
        <p:spPr/>
        <p:txBody>
          <a:bodyPr/>
          <a:lstStyle/>
          <a:p>
            <a:pPr eaLnBrk="1" hangingPunct="1"/>
            <a:r>
              <a:rPr lang="en-US" sz="4000" b="1" smtClean="0">
                <a:latin typeface="Myriad Web" pitchFamily="34" charset="0"/>
              </a:rPr>
              <a:t>The water cycle affects both climate and weather</a:t>
            </a:r>
          </a:p>
        </p:txBody>
      </p:sp>
      <p:sp>
        <p:nvSpPr>
          <p:cNvPr id="7172" name="Rectangle 6"/>
          <p:cNvSpPr>
            <a:spLocks noChangeArrowheads="1"/>
          </p:cNvSpPr>
          <p:nvPr/>
        </p:nvSpPr>
        <p:spPr bwMode="auto">
          <a:xfrm>
            <a:off x="1143000" y="1524000"/>
            <a:ext cx="6858000" cy="50292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7173" name="Picture 5" descr="WATER EVAPORATIONcropped"/>
          <p:cNvPicPr>
            <a:picLocks noChangeAspect="1" noChangeArrowheads="1"/>
          </p:cNvPicPr>
          <p:nvPr/>
        </p:nvPicPr>
        <p:blipFill>
          <a:blip r:embed="rId3" cstate="print"/>
          <a:srcRect/>
          <a:stretch>
            <a:fillRect/>
          </a:stretch>
        </p:blipFill>
        <p:spPr bwMode="auto">
          <a:xfrm>
            <a:off x="1231900" y="1600200"/>
            <a:ext cx="6692900" cy="486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dirty="0"/>
          </a:p>
        </p:txBody>
      </p:sp>
      <p:sp>
        <p:nvSpPr>
          <p:cNvPr id="1028" name="Rectangle 4"/>
          <p:cNvSpPr>
            <a:spLocks noGrp="1" noChangeArrowheads="1"/>
          </p:cNvSpPr>
          <p:nvPr>
            <p:ph type="title"/>
          </p:nvPr>
        </p:nvSpPr>
        <p:spPr/>
        <p:txBody>
          <a:bodyPr/>
          <a:lstStyle/>
          <a:p>
            <a:pPr eaLnBrk="1" hangingPunct="1"/>
            <a:r>
              <a:rPr lang="en-US" sz="4000" b="1" dirty="0" smtClean="0">
                <a:latin typeface="Myriad Web" pitchFamily="34" charset="0"/>
              </a:rPr>
              <a:t>Climate is weather measured over a long period of time</a:t>
            </a:r>
          </a:p>
        </p:txBody>
      </p:sp>
      <p:pic>
        <p:nvPicPr>
          <p:cNvPr id="1032" name="Picture 8" descr="C:\Documents and Settings\alyssa.gundersen\Local Settings\Temporary Internet Files\Content.IE5\2XCDIHAD\MCj01923330000[1].wmf"/>
          <p:cNvPicPr>
            <a:picLocks noChangeAspect="1" noChangeArrowheads="1"/>
          </p:cNvPicPr>
          <p:nvPr/>
        </p:nvPicPr>
        <p:blipFill>
          <a:blip r:embed="rId3" cstate="print"/>
          <a:srcRect/>
          <a:stretch>
            <a:fillRect/>
          </a:stretch>
        </p:blipFill>
        <p:spPr bwMode="auto">
          <a:xfrm>
            <a:off x="5257800" y="1813339"/>
            <a:ext cx="3338161" cy="4511261"/>
          </a:xfrm>
          <a:prstGeom prst="rect">
            <a:avLst/>
          </a:prstGeom>
          <a:noFill/>
        </p:spPr>
      </p:pic>
      <p:pic>
        <p:nvPicPr>
          <p:cNvPr id="1034" name="Picture 10" descr="C:\Documents and Settings\alyssa.gundersen\Local Settings\Temporary Internet Files\Content.IE5\CLKVKT9O\MCHH02331_0000[1].wmf"/>
          <p:cNvPicPr>
            <a:picLocks noChangeAspect="1" noChangeArrowheads="1"/>
          </p:cNvPicPr>
          <p:nvPr/>
        </p:nvPicPr>
        <p:blipFill>
          <a:blip r:embed="rId4" cstate="print"/>
          <a:srcRect/>
          <a:stretch>
            <a:fillRect/>
          </a:stretch>
        </p:blipFill>
        <p:spPr bwMode="auto">
          <a:xfrm>
            <a:off x="1505407" y="3505200"/>
            <a:ext cx="1771193" cy="1671523"/>
          </a:xfrm>
          <a:prstGeom prst="rect">
            <a:avLst/>
          </a:prstGeom>
          <a:noFill/>
        </p:spPr>
      </p:pic>
      <p:pic>
        <p:nvPicPr>
          <p:cNvPr id="1035" name="Picture 11" descr="C:\Documents and Settings\alyssa.gundersen\Local Settings\Temporary Internet Files\Content.IE5\IIZQJF1C\MCHH02321_0000[1].wmf"/>
          <p:cNvPicPr>
            <a:picLocks noChangeAspect="1" noChangeArrowheads="1"/>
          </p:cNvPicPr>
          <p:nvPr/>
        </p:nvPicPr>
        <p:blipFill>
          <a:blip r:embed="rId5" cstate="print"/>
          <a:srcRect/>
          <a:stretch>
            <a:fillRect/>
          </a:stretch>
        </p:blipFill>
        <p:spPr bwMode="auto">
          <a:xfrm>
            <a:off x="591007" y="2362200"/>
            <a:ext cx="1823314" cy="1612087"/>
          </a:xfrm>
          <a:prstGeom prst="rect">
            <a:avLst/>
          </a:prstGeom>
          <a:noFill/>
        </p:spPr>
      </p:pic>
      <p:sp>
        <p:nvSpPr>
          <p:cNvPr id="17" name="TextBox 16"/>
          <p:cNvSpPr txBox="1"/>
          <p:nvPr/>
        </p:nvSpPr>
        <p:spPr>
          <a:xfrm>
            <a:off x="3886200" y="4133671"/>
            <a:ext cx="1905000" cy="1200329"/>
          </a:xfrm>
          <a:prstGeom prst="rect">
            <a:avLst/>
          </a:prstGeom>
          <a:noFill/>
        </p:spPr>
        <p:txBody>
          <a:bodyPr wrap="square" rtlCol="0">
            <a:spAutoFit/>
          </a:bodyPr>
          <a:lstStyle/>
          <a:p>
            <a:pPr algn="ctr"/>
            <a:r>
              <a:rPr lang="en-US" sz="2400" b="1" dirty="0" smtClean="0"/>
              <a:t>Climate = </a:t>
            </a:r>
          </a:p>
          <a:p>
            <a:pPr algn="ctr"/>
            <a:r>
              <a:rPr lang="en-US" sz="2400" b="1" dirty="0" smtClean="0"/>
              <a:t>clothes in a closet</a:t>
            </a:r>
            <a:endParaRPr lang="en-US" sz="2400" b="1" dirty="0"/>
          </a:p>
        </p:txBody>
      </p:sp>
      <p:sp>
        <p:nvSpPr>
          <p:cNvPr id="18" name="TextBox 17"/>
          <p:cNvSpPr txBox="1"/>
          <p:nvPr/>
        </p:nvSpPr>
        <p:spPr>
          <a:xfrm>
            <a:off x="2133600" y="1828800"/>
            <a:ext cx="1752600" cy="1200329"/>
          </a:xfrm>
          <a:prstGeom prst="rect">
            <a:avLst/>
          </a:prstGeom>
          <a:noFill/>
        </p:spPr>
        <p:txBody>
          <a:bodyPr wrap="square" rtlCol="0">
            <a:spAutoFit/>
          </a:bodyPr>
          <a:lstStyle/>
          <a:p>
            <a:pPr algn="ctr"/>
            <a:r>
              <a:rPr lang="en-US" sz="2400" b="1" dirty="0" smtClean="0"/>
              <a:t>Weather = clothes for the day</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9219" name="Rectangle 2"/>
          <p:cNvSpPr>
            <a:spLocks noGrp="1" noChangeArrowheads="1"/>
          </p:cNvSpPr>
          <p:nvPr>
            <p:ph type="title"/>
          </p:nvPr>
        </p:nvSpPr>
        <p:spPr>
          <a:xfrm>
            <a:off x="457200" y="-76200"/>
            <a:ext cx="8229600" cy="1143000"/>
          </a:xfrm>
        </p:spPr>
        <p:txBody>
          <a:bodyPr/>
          <a:lstStyle/>
          <a:p>
            <a:pPr eaLnBrk="1" hangingPunct="1"/>
            <a:r>
              <a:rPr lang="en-US" sz="4800" b="1" smtClean="0">
                <a:latin typeface="Myriad Web" pitchFamily="34" charset="0"/>
              </a:rPr>
              <a:t>Climate Zones:</a:t>
            </a:r>
          </a:p>
        </p:txBody>
      </p:sp>
      <p:sp>
        <p:nvSpPr>
          <p:cNvPr id="9220" name="Text Box 6"/>
          <p:cNvSpPr txBox="1">
            <a:spLocks noChangeArrowheads="1"/>
          </p:cNvSpPr>
          <p:nvPr/>
        </p:nvSpPr>
        <p:spPr bwMode="auto">
          <a:xfrm>
            <a:off x="2743200" y="990600"/>
            <a:ext cx="3657600" cy="457200"/>
          </a:xfrm>
          <a:prstGeom prst="rect">
            <a:avLst/>
          </a:prstGeom>
          <a:noFill/>
          <a:ln w="9525">
            <a:noFill/>
            <a:miter lim="800000"/>
            <a:headEnd/>
            <a:tailEnd/>
          </a:ln>
        </p:spPr>
        <p:txBody>
          <a:bodyPr>
            <a:spAutoFit/>
          </a:bodyPr>
          <a:lstStyle/>
          <a:p>
            <a:pPr algn="ctr">
              <a:spcBef>
                <a:spcPct val="50000"/>
              </a:spcBef>
            </a:pPr>
            <a:r>
              <a:rPr lang="en-US" sz="2400" b="1"/>
              <a:t>Low-Latitude Climates</a:t>
            </a:r>
          </a:p>
        </p:txBody>
      </p:sp>
      <p:sp>
        <p:nvSpPr>
          <p:cNvPr id="9221" name="Rectangle 14"/>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9222" name="Picture 12" descr="800px-World_map_torrid_svg"/>
          <p:cNvPicPr>
            <a:picLocks noChangeAspect="1" noChangeArrowheads="1"/>
          </p:cNvPicPr>
          <p:nvPr/>
        </p:nvPicPr>
        <p:blipFill>
          <a:blip r:embed="rId3" cstate="print"/>
          <a:srcRect/>
          <a:stretch>
            <a:fillRect/>
          </a:stretch>
        </p:blipFill>
        <p:spPr bwMode="auto">
          <a:xfrm>
            <a:off x="381000" y="1447800"/>
            <a:ext cx="8382000" cy="4683125"/>
          </a:xfrm>
          <a:prstGeom prst="rect">
            <a:avLst/>
          </a:prstGeom>
          <a:noFill/>
          <a:ln w="9525">
            <a:noFill/>
            <a:miter lim="800000"/>
            <a:headEnd/>
            <a:tailEnd/>
          </a:ln>
        </p:spPr>
      </p:pic>
      <p:sp>
        <p:nvSpPr>
          <p:cNvPr id="9223" name="Text Box 13"/>
          <p:cNvSpPr txBox="1">
            <a:spLocks noChangeArrowheads="1"/>
          </p:cNvSpPr>
          <p:nvPr/>
        </p:nvSpPr>
        <p:spPr bwMode="auto">
          <a:xfrm>
            <a:off x="2209800" y="6248400"/>
            <a:ext cx="4648200" cy="366713"/>
          </a:xfrm>
          <a:prstGeom prst="rect">
            <a:avLst/>
          </a:prstGeom>
          <a:noFill/>
          <a:ln w="9525">
            <a:noFill/>
            <a:miter lim="800000"/>
            <a:headEnd/>
            <a:tailEnd/>
          </a:ln>
        </p:spPr>
        <p:txBody>
          <a:bodyPr>
            <a:spAutoFit/>
          </a:bodyPr>
          <a:lstStyle/>
          <a:p>
            <a:pPr algn="ctr">
              <a:spcBef>
                <a:spcPct val="50000"/>
              </a:spcBef>
            </a:pPr>
            <a:r>
              <a:rPr lang="en-US">
                <a:latin typeface="Arial" charset="0"/>
              </a:rPr>
              <a:t>affected by equatorial tropical air masses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8633</TotalTime>
  <Words>1190</Words>
  <Application>Microsoft Office PowerPoint</Application>
  <PresentationFormat>On-screen Show (4:3)</PresentationFormat>
  <Paragraphs>80</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Berlin Sans FB Demi</vt:lpstr>
      <vt:lpstr>Myriad Web</vt:lpstr>
      <vt:lpstr>Default Design</vt:lpstr>
      <vt:lpstr>Weather &amp; Climate</vt:lpstr>
      <vt:lpstr>Weather begins with the sun</vt:lpstr>
      <vt:lpstr>Some Weather Factors</vt:lpstr>
      <vt:lpstr>Weather changes every day!</vt:lpstr>
      <vt:lpstr>Seasons on Earth</vt:lpstr>
      <vt:lpstr>Hò oilo - Wet Season</vt:lpstr>
      <vt:lpstr>The water cycle affects both climate and weather</vt:lpstr>
      <vt:lpstr>Climate is weather measured over a long period of time</vt:lpstr>
      <vt:lpstr>Climate Zones:</vt:lpstr>
      <vt:lpstr>Climate Zones:</vt:lpstr>
      <vt:lpstr>Climate Zones:</vt:lpstr>
      <vt:lpstr>In which climate zone does Hawai‘i belong?</vt:lpstr>
      <vt:lpstr>In which climate zone does Hawai‘i belong?</vt:lpstr>
      <vt:lpstr>The End</vt:lpstr>
    </vt:vector>
  </TitlesOfParts>
  <Company>NOAA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3 Unit 4 Lesson 5 Weather.ppt</dc:title>
  <dc:creator>Amanda J. Cummins</dc:creator>
  <cp:lastModifiedBy>Windows User</cp:lastModifiedBy>
  <cp:revision>75</cp:revision>
  <dcterms:created xsi:type="dcterms:W3CDTF">2007-04-03T20:12:45Z</dcterms:created>
  <dcterms:modified xsi:type="dcterms:W3CDTF">2015-01-29T14:53:52Z</dcterms:modified>
  <cp:category>completed July 2007</cp:category>
</cp:coreProperties>
</file>