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78"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1658938" y="1600200"/>
            <a:ext cx="6837362" cy="3200400"/>
            <a:chOff x="1045" y="1008"/>
            <a:chExt cx="4307" cy="2016"/>
          </a:xfrm>
        </p:grpSpPr>
        <p:sp>
          <p:nvSpPr>
            <p:cNvPr id="34819"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34820"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34821"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34822"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34823"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34824"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34825" name="Rectangle 9"/>
          <p:cNvSpPr>
            <a:spLocks noGrp="1" noChangeArrowheads="1"/>
          </p:cNvSpPr>
          <p:nvPr>
            <p:ph type="dt" sz="half" idx="2"/>
          </p:nvPr>
        </p:nvSpPr>
        <p:spPr/>
        <p:txBody>
          <a:bodyPr/>
          <a:lstStyle>
            <a:lvl1pPr>
              <a:defRPr/>
            </a:lvl1pPr>
          </a:lstStyle>
          <a:p>
            <a:endParaRPr lang="en-US"/>
          </a:p>
        </p:txBody>
      </p:sp>
      <p:sp>
        <p:nvSpPr>
          <p:cNvPr id="34826" name="Rectangle 10"/>
          <p:cNvSpPr>
            <a:spLocks noGrp="1" noChangeArrowheads="1"/>
          </p:cNvSpPr>
          <p:nvPr>
            <p:ph type="ftr" sz="quarter" idx="3"/>
          </p:nvPr>
        </p:nvSpPr>
        <p:spPr/>
        <p:txBody>
          <a:bodyPr/>
          <a:lstStyle>
            <a:lvl1pPr>
              <a:defRPr/>
            </a:lvl1pPr>
          </a:lstStyle>
          <a:p>
            <a:endParaRPr lang="en-US"/>
          </a:p>
        </p:txBody>
      </p:sp>
      <p:sp>
        <p:nvSpPr>
          <p:cNvPr id="34827" name="Rectangle 11"/>
          <p:cNvSpPr>
            <a:spLocks noGrp="1" noChangeArrowheads="1"/>
          </p:cNvSpPr>
          <p:nvPr>
            <p:ph type="sldNum" sz="quarter" idx="4"/>
          </p:nvPr>
        </p:nvSpPr>
        <p:spPr/>
        <p:txBody>
          <a:bodyPr/>
          <a:lstStyle>
            <a:lvl1pPr>
              <a:defRPr/>
            </a:lvl1pPr>
          </a:lstStyle>
          <a:p>
            <a:fld id="{D5D5D1B4-E229-4977-AA32-5FC5F9A48F7A}" type="slidenum">
              <a:rPr lang="en-US"/>
              <a:pPr/>
              <a:t>‹#›</a:t>
            </a:fld>
            <a:endParaRPr lang="en-US"/>
          </a:p>
        </p:txBody>
      </p:sp>
      <p:sp>
        <p:nvSpPr>
          <p:cNvPr id="348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48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4CCA5D-AF3A-4760-B340-0F4AD14F1C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9B1AB7-067E-4F86-8F91-5F4EBCB3321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EE1EE7-9114-438A-A49B-C77DC38BFDB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92BDDC-5403-40C6-A645-B5C7789B3C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73803E-0633-4153-BE5F-CB8DF5FD6C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49F991A-F093-476A-9B5C-7B9C8D7325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B4C331-DF04-472B-A165-A7A0E6CAE2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80DDE9-7BBB-4D35-A714-E63EBF5911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C30F1C-2579-439F-85A4-4BE6E190363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1E1981-EC46-4DA1-B837-CBE307C0CD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1071563" y="304800"/>
            <a:ext cx="7615237" cy="1106488"/>
            <a:chOff x="675" y="192"/>
            <a:chExt cx="4797" cy="697"/>
          </a:xfrm>
        </p:grpSpPr>
        <p:sp>
          <p:nvSpPr>
            <p:cNvPr id="33795"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33796"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33797"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endParaRPr lang="en-US" sz="2400">
                <a:latin typeface="Times New Roman" pitchFamily="18" charset="0"/>
              </a:endParaRPr>
            </a:p>
          </p:txBody>
        </p:sp>
        <p:sp>
          <p:nvSpPr>
            <p:cNvPr id="337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sp>
          <p:nvSpPr>
            <p:cNvPr id="337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endParaRPr lang="en-US" sz="2400">
                <a:latin typeface="Times New Roman" pitchFamily="18" charset="0"/>
              </a:endParaRPr>
            </a:p>
          </p:txBody>
        </p:sp>
      </p:grpSp>
      <p:sp>
        <p:nvSpPr>
          <p:cNvPr id="33800"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338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338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C373C376-7F72-4D27-8EB0-E8587165BFC9}" type="slidenum">
              <a:rPr lang="en-US"/>
              <a:pPr/>
              <a:t>‹#›</a:t>
            </a:fld>
            <a:endParaRPr lang="en-US"/>
          </a:p>
        </p:txBody>
      </p:sp>
      <p:sp>
        <p:nvSpPr>
          <p:cNvPr id="33804"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a:t>Inherited Traits and Learned Behaviors</a:t>
            </a:r>
          </a:p>
        </p:txBody>
      </p:sp>
      <p:sp>
        <p:nvSpPr>
          <p:cNvPr id="2051" name="Rectangle 3"/>
          <p:cNvSpPr>
            <a:spLocks noGrp="1" noChangeArrowheads="1"/>
          </p:cNvSpPr>
          <p:nvPr>
            <p:ph type="subTitle" idx="1"/>
          </p:nvPr>
        </p:nvSpPr>
        <p:spPr/>
        <p:txBody>
          <a:bodyPr/>
          <a:lstStyle/>
          <a:p>
            <a:r>
              <a:rPr lang="en-US"/>
              <a:t>How would you describe yourself? </a:t>
            </a:r>
          </a:p>
          <a:p>
            <a:r>
              <a:rPr lang="en-US"/>
              <a:t>Make a list of 5 characteristics…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914400"/>
            <a:ext cx="8229600" cy="5216525"/>
          </a:xfrm>
        </p:spPr>
        <p:txBody>
          <a:bodyPr/>
          <a:lstStyle/>
          <a:p>
            <a:r>
              <a:rPr lang="en-US"/>
              <a:t>Birds protect their eggs and babies by instinct.</a:t>
            </a:r>
          </a:p>
          <a:p>
            <a:r>
              <a:rPr lang="en-US"/>
              <a:t>Frogs are not born with this instinct. They leave their eggs to hatch-or die- on their own.</a:t>
            </a:r>
          </a:p>
          <a:p>
            <a:r>
              <a:rPr lang="en-US"/>
              <a:t>Can you think of any additional inherited behaviors (instincts).</a:t>
            </a:r>
          </a:p>
          <a:p>
            <a:pPr>
              <a:buFont typeface="Wingdings" pitchFamily="2" charset="2"/>
              <a:buNone/>
            </a:pPr>
            <a:endParaRPr lang="en-US"/>
          </a:p>
        </p:txBody>
      </p:sp>
      <p:pic>
        <p:nvPicPr>
          <p:cNvPr id="45060" name="Picture 4" descr="MPj04224830000[1]"/>
          <p:cNvPicPr>
            <a:picLocks noChangeAspect="1" noChangeArrowheads="1"/>
          </p:cNvPicPr>
          <p:nvPr/>
        </p:nvPicPr>
        <p:blipFill>
          <a:blip r:embed="rId2" cstate="print"/>
          <a:srcRect/>
          <a:stretch>
            <a:fillRect/>
          </a:stretch>
        </p:blipFill>
        <p:spPr bwMode="auto">
          <a:xfrm>
            <a:off x="5410200" y="4114800"/>
            <a:ext cx="2590800" cy="2435225"/>
          </a:xfrm>
          <a:prstGeom prst="rect">
            <a:avLst/>
          </a:prstGeom>
          <a:noFill/>
        </p:spPr>
      </p:pic>
      <p:pic>
        <p:nvPicPr>
          <p:cNvPr id="45061" name="Picture 5" descr="MPj04230070000[1]"/>
          <p:cNvPicPr>
            <a:picLocks noChangeAspect="1" noChangeArrowheads="1"/>
          </p:cNvPicPr>
          <p:nvPr/>
        </p:nvPicPr>
        <p:blipFill>
          <a:blip r:embed="rId3" cstate="print"/>
          <a:srcRect/>
          <a:stretch>
            <a:fillRect/>
          </a:stretch>
        </p:blipFill>
        <p:spPr bwMode="auto">
          <a:xfrm>
            <a:off x="1219200" y="4724400"/>
            <a:ext cx="2895600" cy="1930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US"/>
              <a:t>Learned Behaviors</a:t>
            </a:r>
          </a:p>
        </p:txBody>
      </p:sp>
      <p:sp>
        <p:nvSpPr>
          <p:cNvPr id="46083" name="Rectangle 3"/>
          <p:cNvSpPr>
            <a:spLocks noGrp="1" noChangeArrowheads="1"/>
          </p:cNvSpPr>
          <p:nvPr>
            <p:ph type="body" idx="1"/>
          </p:nvPr>
        </p:nvSpPr>
        <p:spPr/>
        <p:txBody>
          <a:bodyPr/>
          <a:lstStyle/>
          <a:p>
            <a:r>
              <a:rPr lang="en-US"/>
              <a:t>Are you better at using the computer than the some of the adults in your family? If so, you learned how to do this. You did not inherit this behavior from your parents.</a:t>
            </a:r>
          </a:p>
          <a:p>
            <a:r>
              <a:rPr lang="en-US"/>
              <a:t>We learn many behaviors that helps us every day. These behaviors include how to make a sandwich, wakeboard,</a:t>
            </a:r>
          </a:p>
          <a:p>
            <a:pPr>
              <a:buFont typeface="Wingdings" pitchFamily="2" charset="2"/>
              <a:buNone/>
            </a:pPr>
            <a:r>
              <a:rPr lang="en-US"/>
              <a:t>	and be polite to others. </a:t>
            </a:r>
          </a:p>
        </p:txBody>
      </p:sp>
      <p:pic>
        <p:nvPicPr>
          <p:cNvPr id="46084" name="Picture 4" descr="MCj04241780000[1]"/>
          <p:cNvPicPr>
            <a:picLocks noChangeAspect="1" noChangeArrowheads="1"/>
          </p:cNvPicPr>
          <p:nvPr/>
        </p:nvPicPr>
        <p:blipFill>
          <a:blip r:embed="rId2" cstate="print"/>
          <a:srcRect/>
          <a:stretch>
            <a:fillRect/>
          </a:stretch>
        </p:blipFill>
        <p:spPr bwMode="auto">
          <a:xfrm>
            <a:off x="6705600" y="4648200"/>
            <a:ext cx="1597025" cy="18224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400"/>
              <a:t>Can you learn behaviors that do not help you?</a:t>
            </a:r>
          </a:p>
        </p:txBody>
      </p:sp>
      <p:sp>
        <p:nvSpPr>
          <p:cNvPr id="47107" name="Rectangle 3"/>
          <p:cNvSpPr>
            <a:spLocks noGrp="1" noChangeArrowheads="1"/>
          </p:cNvSpPr>
          <p:nvPr>
            <p:ph type="body" idx="1"/>
          </p:nvPr>
        </p:nvSpPr>
        <p:spPr/>
        <p:txBody>
          <a:bodyPr/>
          <a:lstStyle/>
          <a:p>
            <a:r>
              <a:rPr lang="en-US"/>
              <a:t>Yes! </a:t>
            </a:r>
          </a:p>
          <a:p>
            <a:r>
              <a:rPr lang="en-US"/>
              <a:t>They can include watching television or eating poorly. </a:t>
            </a:r>
          </a:p>
          <a:p>
            <a:pPr>
              <a:buFont typeface="Wingdings" pitchFamily="2" charset="2"/>
              <a:buNone/>
            </a:pPr>
            <a:r>
              <a:rPr lang="en-US"/>
              <a:t>Can animals learn behaviors?</a:t>
            </a:r>
          </a:p>
          <a:p>
            <a:r>
              <a:rPr lang="en-US"/>
              <a:t>Yes! Can your dog sit? </a:t>
            </a:r>
          </a:p>
        </p:txBody>
      </p:sp>
      <p:pic>
        <p:nvPicPr>
          <p:cNvPr id="47109" name="Picture 5" descr="MPj04231210000[1]"/>
          <p:cNvPicPr>
            <a:picLocks noChangeAspect="1" noChangeArrowheads="1"/>
          </p:cNvPicPr>
          <p:nvPr/>
        </p:nvPicPr>
        <p:blipFill>
          <a:blip r:embed="rId2" cstate="print"/>
          <a:srcRect/>
          <a:stretch>
            <a:fillRect/>
          </a:stretch>
        </p:blipFill>
        <p:spPr bwMode="auto">
          <a:xfrm>
            <a:off x="6418263" y="2819400"/>
            <a:ext cx="2725737" cy="4038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a:t>Let’s review…</a:t>
            </a:r>
          </a:p>
        </p:txBody>
      </p:sp>
      <p:sp>
        <p:nvSpPr>
          <p:cNvPr id="48131" name="Rectangle 3"/>
          <p:cNvSpPr>
            <a:spLocks noGrp="1" noChangeArrowheads="1"/>
          </p:cNvSpPr>
          <p:nvPr>
            <p:ph type="body" idx="1"/>
          </p:nvPr>
        </p:nvSpPr>
        <p:spPr/>
        <p:txBody>
          <a:bodyPr/>
          <a:lstStyle/>
          <a:p>
            <a:pPr algn="ctr"/>
            <a:r>
              <a:rPr lang="en-US"/>
              <a:t>An inherited trait is a physical characteristic that is passed from parents to their babies (offspring).</a:t>
            </a:r>
          </a:p>
          <a:p>
            <a:pPr algn="ctr"/>
            <a:r>
              <a:rPr lang="en-US"/>
              <a:t>A behavior is a way of acting.</a:t>
            </a:r>
          </a:p>
          <a:p>
            <a:pPr algn="ctr"/>
            <a:r>
              <a:rPr lang="en-US"/>
              <a:t>Inherited behaviors are called instincts.</a:t>
            </a:r>
          </a:p>
          <a:p>
            <a:pPr algn="ctr"/>
            <a:r>
              <a:rPr lang="en-US"/>
              <a:t>Learned behaviors are not inherited but learned from others.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n-US"/>
              <a:t>Quiz Time</a:t>
            </a:r>
          </a:p>
        </p:txBody>
      </p:sp>
      <p:pic>
        <p:nvPicPr>
          <p:cNvPr id="49156" name="Picture 4" descr="MCj04315600000[1]"/>
          <p:cNvPicPr>
            <a:picLocks noChangeAspect="1" noChangeArrowheads="1"/>
          </p:cNvPicPr>
          <p:nvPr/>
        </p:nvPicPr>
        <p:blipFill>
          <a:blip r:embed="rId2" cstate="print"/>
          <a:srcRect/>
          <a:stretch>
            <a:fillRect/>
          </a:stretch>
        </p:blipFill>
        <p:spPr bwMode="auto">
          <a:xfrm>
            <a:off x="2362200" y="1828800"/>
            <a:ext cx="4191000" cy="4191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Which of these is an inherited trait?</a:t>
            </a:r>
          </a:p>
        </p:txBody>
      </p:sp>
      <p:sp>
        <p:nvSpPr>
          <p:cNvPr id="50179" name="Rectangle 3"/>
          <p:cNvSpPr>
            <a:spLocks noGrp="1" noChangeArrowheads="1"/>
          </p:cNvSpPr>
          <p:nvPr>
            <p:ph type="body" idx="1"/>
          </p:nvPr>
        </p:nvSpPr>
        <p:spPr/>
        <p:txBody>
          <a:bodyPr/>
          <a:lstStyle/>
          <a:p>
            <a:pPr marL="609600" indent="-609600">
              <a:buFont typeface="Wingdings" pitchFamily="2" charset="2"/>
              <a:buAutoNum type="alphaLcPeriod"/>
            </a:pPr>
            <a:r>
              <a:rPr lang="en-US"/>
              <a:t>Liking the color red</a:t>
            </a:r>
          </a:p>
          <a:p>
            <a:pPr marL="609600" indent="-609600">
              <a:buFont typeface="Wingdings" pitchFamily="2" charset="2"/>
              <a:buAutoNum type="alphaLcPeriod"/>
            </a:pPr>
            <a:r>
              <a:rPr lang="en-US"/>
              <a:t>Having long fingers</a:t>
            </a:r>
          </a:p>
          <a:p>
            <a:pPr marL="609600" indent="-609600">
              <a:buFont typeface="Wingdings" pitchFamily="2" charset="2"/>
              <a:buAutoNum type="alphaLcPeriod"/>
            </a:pPr>
            <a:r>
              <a:rPr lang="en-US"/>
              <a:t>Wearing your hair in a ponytail</a:t>
            </a:r>
          </a:p>
          <a:p>
            <a:pPr marL="609600" indent="-609600">
              <a:buFont typeface="Wingdings" pitchFamily="2" charset="2"/>
              <a:buAutoNum type="alphaLcPeriod"/>
            </a:pPr>
            <a:r>
              <a:rPr lang="en-US"/>
              <a:t>Liking chocolate ice cream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400"/>
              <a:t>Which of these is a learned behavior?</a:t>
            </a:r>
          </a:p>
        </p:txBody>
      </p:sp>
      <p:sp>
        <p:nvSpPr>
          <p:cNvPr id="51203" name="Rectangle 3"/>
          <p:cNvSpPr>
            <a:spLocks noGrp="1" noChangeArrowheads="1"/>
          </p:cNvSpPr>
          <p:nvPr>
            <p:ph type="body" idx="1"/>
          </p:nvPr>
        </p:nvSpPr>
        <p:spPr/>
        <p:txBody>
          <a:bodyPr/>
          <a:lstStyle/>
          <a:p>
            <a:pPr marL="609600" indent="-609600">
              <a:buFont typeface="Wingdings" pitchFamily="2" charset="2"/>
              <a:buAutoNum type="alphaLcPeriod"/>
            </a:pPr>
            <a:r>
              <a:rPr lang="en-US"/>
              <a:t>Having long eyelashes</a:t>
            </a:r>
          </a:p>
          <a:p>
            <a:pPr marL="609600" indent="-609600">
              <a:buFont typeface="Wingdings" pitchFamily="2" charset="2"/>
              <a:buAutoNum type="alphaLcPeriod"/>
            </a:pPr>
            <a:r>
              <a:rPr lang="en-US"/>
              <a:t>Having curly hair</a:t>
            </a:r>
          </a:p>
          <a:p>
            <a:pPr marL="609600" indent="-609600">
              <a:buFont typeface="Wingdings" pitchFamily="2" charset="2"/>
              <a:buAutoNum type="alphaLcPeriod"/>
            </a:pPr>
            <a:r>
              <a:rPr lang="en-US"/>
              <a:t>Heading south in the fall</a:t>
            </a:r>
          </a:p>
          <a:p>
            <a:pPr marL="609600" indent="-609600">
              <a:buFont typeface="Wingdings" pitchFamily="2" charset="2"/>
              <a:buAutoNum type="alphaLcPeriod"/>
            </a:pPr>
            <a:r>
              <a:rPr lang="en-US"/>
              <a:t>Liking peanut butter sandwiches</a:t>
            </a:r>
          </a:p>
          <a:p>
            <a:pPr marL="609600" indent="-609600">
              <a:buFont typeface="Wingdings" pitchFamily="2" charset="2"/>
              <a:buNone/>
            </a:pPr>
            <a:endParaRPr lang="en-US"/>
          </a:p>
          <a:p>
            <a:pPr marL="609600" indent="-609600"/>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Which of these can you change?</a:t>
            </a:r>
          </a:p>
        </p:txBody>
      </p:sp>
      <p:sp>
        <p:nvSpPr>
          <p:cNvPr id="52227" name="Rectangle 3"/>
          <p:cNvSpPr>
            <a:spLocks noGrp="1" noChangeArrowheads="1"/>
          </p:cNvSpPr>
          <p:nvPr>
            <p:ph type="body" idx="1"/>
          </p:nvPr>
        </p:nvSpPr>
        <p:spPr/>
        <p:txBody>
          <a:bodyPr/>
          <a:lstStyle/>
          <a:p>
            <a:pPr marL="609600" indent="-609600">
              <a:buFont typeface="Wingdings" pitchFamily="2" charset="2"/>
              <a:buAutoNum type="alphaLcPeriod"/>
            </a:pPr>
            <a:r>
              <a:rPr lang="en-US"/>
              <a:t>Your instincts</a:t>
            </a:r>
          </a:p>
          <a:p>
            <a:pPr marL="609600" indent="-609600">
              <a:buFont typeface="Wingdings" pitchFamily="2" charset="2"/>
              <a:buAutoNum type="alphaLcPeriod"/>
            </a:pPr>
            <a:r>
              <a:rPr lang="en-US"/>
              <a:t>Your inherited traits</a:t>
            </a:r>
          </a:p>
          <a:p>
            <a:pPr marL="609600" indent="-609600">
              <a:buFont typeface="Wingdings" pitchFamily="2" charset="2"/>
              <a:buAutoNum type="alphaLcPeriod"/>
            </a:pPr>
            <a:r>
              <a:rPr lang="en-US"/>
              <a:t>Your learned behaviors</a:t>
            </a:r>
          </a:p>
          <a:p>
            <a:pPr marL="609600" indent="-609600">
              <a:buFont typeface="Wingdings" pitchFamily="2" charset="2"/>
              <a:buAutoNum type="alphaLcPeriod"/>
            </a:pPr>
            <a:r>
              <a:rPr lang="en-US"/>
              <a:t>Your inherited behaviors</a:t>
            </a:r>
          </a:p>
          <a:p>
            <a:pPr marL="609600" indent="-609600">
              <a:buFont typeface="Wingdings" pitchFamily="2" charset="2"/>
              <a:buAutoNum type="alphaLcPeriod"/>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400"/>
              <a:t>A woman is an excellent cook. Why are her children likely to become good cooks?</a:t>
            </a:r>
          </a:p>
        </p:txBody>
      </p:sp>
      <p:sp>
        <p:nvSpPr>
          <p:cNvPr id="53251" name="Rectangle 3"/>
          <p:cNvSpPr>
            <a:spLocks noGrp="1" noChangeArrowheads="1"/>
          </p:cNvSpPr>
          <p:nvPr>
            <p:ph type="body" idx="1"/>
          </p:nvPr>
        </p:nvSpPr>
        <p:spPr/>
        <p:txBody>
          <a:bodyPr/>
          <a:lstStyle/>
          <a:p>
            <a:pPr marL="609600" indent="-609600">
              <a:buFont typeface="Wingdings" pitchFamily="2" charset="2"/>
              <a:buAutoNum type="alphaLcPeriod"/>
            </a:pPr>
            <a:r>
              <a:rPr lang="en-US"/>
              <a:t>They will learn to cook by instinct</a:t>
            </a:r>
          </a:p>
          <a:p>
            <a:pPr marL="609600" indent="-609600">
              <a:buFont typeface="Wingdings" pitchFamily="2" charset="2"/>
              <a:buAutoNum type="alphaLcPeriod"/>
            </a:pPr>
            <a:r>
              <a:rPr lang="en-US"/>
              <a:t>They will learn to cook by watching</a:t>
            </a:r>
          </a:p>
          <a:p>
            <a:pPr marL="609600" indent="-609600">
              <a:buFont typeface="Wingdings" pitchFamily="2" charset="2"/>
              <a:buAutoNum type="alphaLcPeriod"/>
            </a:pPr>
            <a:r>
              <a:rPr lang="en-US"/>
              <a:t>They will inherit her cooking skills</a:t>
            </a:r>
          </a:p>
          <a:p>
            <a:pPr marL="609600" indent="-609600">
              <a:buFont typeface="Wingdings" pitchFamily="2" charset="2"/>
              <a:buAutoNum type="alphaLcPeriod"/>
            </a:pPr>
            <a:r>
              <a:rPr lang="en-US"/>
              <a:t>Cooking is an inherited trait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Essential Questions</a:t>
            </a:r>
          </a:p>
        </p:txBody>
      </p:sp>
      <p:sp>
        <p:nvSpPr>
          <p:cNvPr id="36867" name="Rectangle 3"/>
          <p:cNvSpPr>
            <a:spLocks noGrp="1" noChangeArrowheads="1"/>
          </p:cNvSpPr>
          <p:nvPr>
            <p:ph type="body" idx="1"/>
          </p:nvPr>
        </p:nvSpPr>
        <p:spPr/>
        <p:txBody>
          <a:bodyPr/>
          <a:lstStyle/>
          <a:p>
            <a:r>
              <a:rPr lang="en-US"/>
              <a:t>How are inherited traits different from learned behaviors?</a:t>
            </a:r>
          </a:p>
          <a:p>
            <a:pPr>
              <a:buFont typeface="Wingdings" pitchFamily="2" charset="2"/>
              <a:buNone/>
            </a:pPr>
            <a:endParaRPr lang="en-US"/>
          </a:p>
          <a:p>
            <a:pPr>
              <a:buFont typeface="Wingdings" pitchFamily="2" charset="2"/>
              <a:buNone/>
            </a:pPr>
            <a:r>
              <a:rPr lang="en-US"/>
              <a:t>Vocabulary to Know:</a:t>
            </a:r>
          </a:p>
          <a:p>
            <a:r>
              <a:rPr lang="en-US"/>
              <a:t>Inherited trait</a:t>
            </a:r>
          </a:p>
          <a:p>
            <a:r>
              <a:rPr lang="en-US"/>
              <a:t>Offspring</a:t>
            </a:r>
          </a:p>
          <a:p>
            <a:r>
              <a:rPr lang="en-US"/>
              <a:t>Learned behavior</a:t>
            </a:r>
          </a:p>
          <a:p>
            <a:pPr>
              <a:buFont typeface="Wingdings" pitchFamily="2" charset="2"/>
              <a:buNone/>
            </a:pPr>
            <a:endParaRPr lang="en-US"/>
          </a:p>
        </p:txBody>
      </p:sp>
      <p:pic>
        <p:nvPicPr>
          <p:cNvPr id="36870" name="Picture 6" descr="MPj04332070000[1]"/>
          <p:cNvPicPr>
            <a:picLocks noChangeAspect="1" noChangeArrowheads="1"/>
          </p:cNvPicPr>
          <p:nvPr/>
        </p:nvPicPr>
        <p:blipFill>
          <a:blip r:embed="rId2" cstate="print"/>
          <a:srcRect/>
          <a:stretch>
            <a:fillRect/>
          </a:stretch>
        </p:blipFill>
        <p:spPr bwMode="auto">
          <a:xfrm>
            <a:off x="4343400" y="2286000"/>
            <a:ext cx="4419600" cy="4419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How would you describe yourself?</a:t>
            </a:r>
          </a:p>
        </p:txBody>
      </p:sp>
      <p:sp>
        <p:nvSpPr>
          <p:cNvPr id="37891" name="Rectangle 3"/>
          <p:cNvSpPr>
            <a:spLocks noGrp="1" noChangeArrowheads="1"/>
          </p:cNvSpPr>
          <p:nvPr>
            <p:ph type="body" idx="1"/>
          </p:nvPr>
        </p:nvSpPr>
        <p:spPr/>
        <p:txBody>
          <a:bodyPr/>
          <a:lstStyle/>
          <a:p>
            <a:r>
              <a:rPr lang="en-US"/>
              <a:t>You might say that you have brown eyes, and that you like to skateboard.</a:t>
            </a:r>
          </a:p>
          <a:p>
            <a:r>
              <a:rPr lang="en-US"/>
              <a:t>Let’s make a list of words that describe yourself!</a:t>
            </a:r>
          </a:p>
          <a:p>
            <a:r>
              <a:rPr lang="en-US"/>
              <a:t>Now let’s look at our list…how many of your descriptions could also describe someone in your family? </a:t>
            </a:r>
          </a:p>
        </p:txBody>
      </p:sp>
      <p:pic>
        <p:nvPicPr>
          <p:cNvPr id="37894" name="Picture 6" descr="MPj04285880000[1]"/>
          <p:cNvPicPr>
            <a:picLocks noChangeAspect="1" noChangeArrowheads="1"/>
          </p:cNvPicPr>
          <p:nvPr/>
        </p:nvPicPr>
        <p:blipFill>
          <a:blip r:embed="rId2" cstate="print"/>
          <a:srcRect/>
          <a:stretch>
            <a:fillRect/>
          </a:stretch>
        </p:blipFill>
        <p:spPr bwMode="auto">
          <a:xfrm>
            <a:off x="5867400" y="4724400"/>
            <a:ext cx="2895600" cy="19319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400"/>
              <a:t>Now let’s say that you have brown eyes and you like to skateboard…</a:t>
            </a:r>
          </a:p>
        </p:txBody>
      </p:sp>
      <p:sp>
        <p:nvSpPr>
          <p:cNvPr id="38915" name="Rectangle 3"/>
          <p:cNvSpPr>
            <a:spLocks noGrp="1" noChangeArrowheads="1"/>
          </p:cNvSpPr>
          <p:nvPr>
            <p:ph type="body" idx="1"/>
          </p:nvPr>
        </p:nvSpPr>
        <p:spPr>
          <a:xfrm>
            <a:off x="457200" y="1641475"/>
            <a:ext cx="8229600" cy="4530725"/>
          </a:xfrm>
        </p:spPr>
        <p:txBody>
          <a:bodyPr/>
          <a:lstStyle/>
          <a:p>
            <a:r>
              <a:rPr lang="en-US"/>
              <a:t>Consider this…does anyone else in your family have brown eyes or like to skateboard?</a:t>
            </a:r>
          </a:p>
          <a:p>
            <a:r>
              <a:rPr lang="en-US"/>
              <a:t>Probably only a few of them like to skateboard…but one of your parents have brown eyes. Your eye color came from your parents, however you learned to skateboard.</a:t>
            </a:r>
          </a:p>
        </p:txBody>
      </p:sp>
      <p:pic>
        <p:nvPicPr>
          <p:cNvPr id="38916" name="Picture 4" descr="MCj03975140000[1]"/>
          <p:cNvPicPr>
            <a:picLocks noChangeAspect="1" noChangeArrowheads="1"/>
          </p:cNvPicPr>
          <p:nvPr/>
        </p:nvPicPr>
        <p:blipFill>
          <a:blip r:embed="rId2" cstate="print"/>
          <a:srcRect/>
          <a:stretch>
            <a:fillRect/>
          </a:stretch>
        </p:blipFill>
        <p:spPr bwMode="auto">
          <a:xfrm>
            <a:off x="7010400" y="4876800"/>
            <a:ext cx="1825625" cy="1695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74638"/>
            <a:ext cx="8305800" cy="2163762"/>
          </a:xfrm>
        </p:spPr>
        <p:txBody>
          <a:bodyPr/>
          <a:lstStyle/>
          <a:p>
            <a:r>
              <a:rPr lang="en-US" sz="3400"/>
              <a:t>Humans and other animals are a mix of characteristics from their parents and behaviors they learned on their own</a:t>
            </a:r>
          </a:p>
        </p:txBody>
      </p:sp>
      <p:sp>
        <p:nvSpPr>
          <p:cNvPr id="39939" name="Rectangle 3"/>
          <p:cNvSpPr>
            <a:spLocks noGrp="1" noChangeArrowheads="1"/>
          </p:cNvSpPr>
          <p:nvPr>
            <p:ph type="body" idx="1"/>
          </p:nvPr>
        </p:nvSpPr>
        <p:spPr>
          <a:xfrm>
            <a:off x="457200" y="2819400"/>
            <a:ext cx="8229600" cy="3311525"/>
          </a:xfrm>
        </p:spPr>
        <p:txBody>
          <a:bodyPr/>
          <a:lstStyle/>
          <a:p>
            <a:r>
              <a:rPr lang="en-US"/>
              <a:t>A physical characteristic that is passed from a parent to their baby (offspring) is an inherited trait.</a:t>
            </a:r>
          </a:p>
          <a:p>
            <a:pPr>
              <a:buFont typeface="Wingdings" pitchFamily="2" charset="2"/>
              <a:buNone/>
            </a:pPr>
            <a:endParaRPr lang="en-US"/>
          </a:p>
        </p:txBody>
      </p:sp>
      <p:pic>
        <p:nvPicPr>
          <p:cNvPr id="39941" name="Picture 5" descr="MPj04071310000[1]"/>
          <p:cNvPicPr>
            <a:picLocks noChangeAspect="1" noChangeArrowheads="1"/>
          </p:cNvPicPr>
          <p:nvPr/>
        </p:nvPicPr>
        <p:blipFill>
          <a:blip r:embed="rId2" cstate="print"/>
          <a:srcRect/>
          <a:stretch>
            <a:fillRect/>
          </a:stretch>
        </p:blipFill>
        <p:spPr bwMode="auto">
          <a:xfrm>
            <a:off x="3581400" y="4038600"/>
            <a:ext cx="3902075" cy="2600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a:t>Inherited Traits</a:t>
            </a:r>
          </a:p>
        </p:txBody>
      </p:sp>
      <p:sp>
        <p:nvSpPr>
          <p:cNvPr id="40963" name="Rectangle 3"/>
          <p:cNvSpPr>
            <a:spLocks noGrp="1" noChangeArrowheads="1"/>
          </p:cNvSpPr>
          <p:nvPr>
            <p:ph type="body" idx="1"/>
          </p:nvPr>
        </p:nvSpPr>
        <p:spPr/>
        <p:txBody>
          <a:bodyPr/>
          <a:lstStyle/>
          <a:p>
            <a:r>
              <a:rPr lang="en-US"/>
              <a:t>Eye color</a:t>
            </a:r>
          </a:p>
          <a:p>
            <a:r>
              <a:rPr lang="en-US"/>
              <a:t>Skin color</a:t>
            </a:r>
          </a:p>
          <a:p>
            <a:r>
              <a:rPr lang="en-US"/>
              <a:t>Hair color</a:t>
            </a:r>
          </a:p>
          <a:p>
            <a:r>
              <a:rPr lang="en-US"/>
              <a:t>Curly or straight hair</a:t>
            </a:r>
          </a:p>
          <a:p>
            <a:r>
              <a:rPr lang="en-US"/>
              <a:t>Dimples</a:t>
            </a:r>
          </a:p>
          <a:p>
            <a:r>
              <a:rPr lang="en-US"/>
              <a:t>Freckles</a:t>
            </a:r>
          </a:p>
          <a:p>
            <a:r>
              <a:rPr lang="en-US"/>
              <a:t>Height</a:t>
            </a:r>
          </a:p>
          <a:p>
            <a:pPr>
              <a:buFont typeface="Wingdings" pitchFamily="2" charset="2"/>
              <a:buNone/>
            </a:pPr>
            <a:endParaRPr lang="en-US"/>
          </a:p>
        </p:txBody>
      </p:sp>
      <p:pic>
        <p:nvPicPr>
          <p:cNvPr id="40964" name="Picture 4" descr="MPj04117510000[1]"/>
          <p:cNvPicPr>
            <a:picLocks noChangeAspect="1" noChangeArrowheads="1"/>
          </p:cNvPicPr>
          <p:nvPr/>
        </p:nvPicPr>
        <p:blipFill>
          <a:blip r:embed="rId2" cstate="print"/>
          <a:srcRect/>
          <a:stretch>
            <a:fillRect/>
          </a:stretch>
        </p:blipFill>
        <p:spPr bwMode="auto">
          <a:xfrm>
            <a:off x="5105400" y="1143000"/>
            <a:ext cx="3182938" cy="5486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782762"/>
          </a:xfrm>
        </p:spPr>
        <p:txBody>
          <a:bodyPr/>
          <a:lstStyle/>
          <a:p>
            <a:r>
              <a:rPr lang="en-US" sz="3400"/>
              <a:t>Are your ear lobes attached to the side of your head, or do they hang free?</a:t>
            </a:r>
          </a:p>
        </p:txBody>
      </p:sp>
      <p:sp>
        <p:nvSpPr>
          <p:cNvPr id="41987" name="Rectangle 3"/>
          <p:cNvSpPr>
            <a:spLocks noGrp="1" noChangeArrowheads="1"/>
          </p:cNvSpPr>
          <p:nvPr>
            <p:ph type="body" idx="1"/>
          </p:nvPr>
        </p:nvSpPr>
        <p:spPr>
          <a:xfrm>
            <a:off x="533400" y="2057400"/>
            <a:ext cx="8229600" cy="3387725"/>
          </a:xfrm>
        </p:spPr>
        <p:txBody>
          <a:bodyPr/>
          <a:lstStyle/>
          <a:p>
            <a:r>
              <a:rPr lang="en-US"/>
              <a:t>The shape of your ear lobe is an inherited trait.</a:t>
            </a:r>
          </a:p>
        </p:txBody>
      </p:sp>
      <p:pic>
        <p:nvPicPr>
          <p:cNvPr id="41990" name="Picture 6" descr="ear"/>
          <p:cNvPicPr>
            <a:picLocks noChangeAspect="1" noChangeArrowheads="1"/>
          </p:cNvPicPr>
          <p:nvPr/>
        </p:nvPicPr>
        <p:blipFill>
          <a:blip r:embed="rId2" cstate="print"/>
          <a:srcRect/>
          <a:stretch>
            <a:fillRect/>
          </a:stretch>
        </p:blipFill>
        <p:spPr bwMode="auto">
          <a:xfrm>
            <a:off x="1295400" y="3551238"/>
            <a:ext cx="6705600" cy="33067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t>Inherited Behaviors</a:t>
            </a:r>
          </a:p>
        </p:txBody>
      </p:sp>
      <p:sp>
        <p:nvSpPr>
          <p:cNvPr id="43011" name="Rectangle 3"/>
          <p:cNvSpPr>
            <a:spLocks noGrp="1" noChangeArrowheads="1"/>
          </p:cNvSpPr>
          <p:nvPr>
            <p:ph type="body" idx="1"/>
          </p:nvPr>
        </p:nvSpPr>
        <p:spPr/>
        <p:txBody>
          <a:bodyPr/>
          <a:lstStyle/>
          <a:p>
            <a:r>
              <a:rPr lang="en-US"/>
              <a:t>A behavior is a way of acting. Behaviors can be inherited too. </a:t>
            </a:r>
          </a:p>
          <a:p>
            <a:r>
              <a:rPr lang="en-US"/>
              <a:t>Inherited behaviors are called instincts.</a:t>
            </a:r>
          </a:p>
          <a:p>
            <a:r>
              <a:rPr lang="en-US"/>
              <a:t>Many animals are born with instincts that help them survive.</a:t>
            </a:r>
          </a:p>
          <a:p>
            <a:r>
              <a:rPr lang="en-US"/>
              <a:t>Can you think of any animal instincts?</a:t>
            </a:r>
          </a:p>
        </p:txBody>
      </p:sp>
      <p:pic>
        <p:nvPicPr>
          <p:cNvPr id="43012" name="Picture 4" descr="MCj04239120000[1]"/>
          <p:cNvPicPr>
            <a:picLocks noChangeAspect="1" noChangeArrowheads="1"/>
          </p:cNvPicPr>
          <p:nvPr/>
        </p:nvPicPr>
        <p:blipFill>
          <a:blip r:embed="rId2" cstate="print"/>
          <a:srcRect/>
          <a:stretch>
            <a:fillRect/>
          </a:stretch>
        </p:blipFill>
        <p:spPr bwMode="auto">
          <a:xfrm>
            <a:off x="1295400" y="4800600"/>
            <a:ext cx="1736725" cy="1873250"/>
          </a:xfrm>
          <a:prstGeom prst="rect">
            <a:avLst/>
          </a:prstGeom>
          <a:noFill/>
        </p:spPr>
      </p:pic>
      <p:pic>
        <p:nvPicPr>
          <p:cNvPr id="43013" name="Picture 5" descr="MPj04031900000[1]"/>
          <p:cNvPicPr>
            <a:picLocks noChangeAspect="1" noChangeArrowheads="1"/>
          </p:cNvPicPr>
          <p:nvPr/>
        </p:nvPicPr>
        <p:blipFill>
          <a:blip r:embed="rId3" cstate="print"/>
          <a:srcRect/>
          <a:stretch>
            <a:fillRect/>
          </a:stretch>
        </p:blipFill>
        <p:spPr bwMode="auto">
          <a:xfrm>
            <a:off x="6324600" y="4800600"/>
            <a:ext cx="1277938"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Inherited Behavior examples…</a:t>
            </a:r>
          </a:p>
        </p:txBody>
      </p:sp>
      <p:sp>
        <p:nvSpPr>
          <p:cNvPr id="44035" name="Rectangle 3"/>
          <p:cNvSpPr>
            <a:spLocks noGrp="1" noChangeArrowheads="1"/>
          </p:cNvSpPr>
          <p:nvPr>
            <p:ph type="body" idx="1"/>
          </p:nvPr>
        </p:nvSpPr>
        <p:spPr/>
        <p:txBody>
          <a:bodyPr/>
          <a:lstStyle/>
          <a:p>
            <a:r>
              <a:rPr lang="en-US"/>
              <a:t>When the weather turns chilly in the fall, animals prepare for the winter by instinct. </a:t>
            </a:r>
          </a:p>
          <a:p>
            <a:r>
              <a:rPr lang="en-US"/>
              <a:t>Some animals head for warmer climates during the winter. Other animals find a safe spot and curl up for a long sleep.</a:t>
            </a:r>
          </a:p>
          <a:p>
            <a:r>
              <a:rPr lang="en-US"/>
              <a:t>No one taught these animals how to survive winters. They know </a:t>
            </a:r>
          </a:p>
          <a:p>
            <a:pPr>
              <a:buFont typeface="Wingdings" pitchFamily="2" charset="2"/>
              <a:buNone/>
            </a:pPr>
            <a:r>
              <a:rPr lang="en-US"/>
              <a:t>	what to do by instinct.</a:t>
            </a:r>
          </a:p>
        </p:txBody>
      </p:sp>
      <p:pic>
        <p:nvPicPr>
          <p:cNvPr id="44036" name="Picture 4" descr="MCj04060700000[1]"/>
          <p:cNvPicPr>
            <a:picLocks noChangeAspect="1" noChangeArrowheads="1"/>
          </p:cNvPicPr>
          <p:nvPr/>
        </p:nvPicPr>
        <p:blipFill>
          <a:blip r:embed="rId2" cstate="print"/>
          <a:srcRect/>
          <a:stretch>
            <a:fillRect/>
          </a:stretch>
        </p:blipFill>
        <p:spPr bwMode="auto">
          <a:xfrm>
            <a:off x="6629400" y="4800600"/>
            <a:ext cx="1562100" cy="1841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207</TotalTime>
  <Words>616</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Watermark</vt:lpstr>
      <vt:lpstr>Inherited Traits and Learned Behaviors</vt:lpstr>
      <vt:lpstr>Essential Questions</vt:lpstr>
      <vt:lpstr>How would you describe yourself?</vt:lpstr>
      <vt:lpstr>Now let’s say that you have brown eyes and you like to skateboard…</vt:lpstr>
      <vt:lpstr>Humans and other animals are a mix of characteristics from their parents and behaviors they learned on their own</vt:lpstr>
      <vt:lpstr>Inherited Traits</vt:lpstr>
      <vt:lpstr>Are your ear lobes attached to the side of your head, or do they hang free?</vt:lpstr>
      <vt:lpstr>Inherited Behaviors</vt:lpstr>
      <vt:lpstr>Inherited Behavior examples…</vt:lpstr>
      <vt:lpstr>PowerPoint Presentation</vt:lpstr>
      <vt:lpstr>Learned Behaviors</vt:lpstr>
      <vt:lpstr>Can you learn behaviors that do not help you?</vt:lpstr>
      <vt:lpstr>Let’s review…</vt:lpstr>
      <vt:lpstr>Quiz Time</vt:lpstr>
      <vt:lpstr>Which of these is an inherited trait?</vt:lpstr>
      <vt:lpstr>Which of these is a learned behavior?</vt:lpstr>
      <vt:lpstr>Which of these can you change?</vt:lpstr>
      <vt:lpstr>A woman is an excellent cook. Why are her children likely to become good cooks?</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Traits and Learned Behaviors</dc:title>
  <dc:creator>Cobb County School District</dc:creator>
  <cp:lastModifiedBy>Windows User</cp:lastModifiedBy>
  <cp:revision>6</cp:revision>
  <dcterms:created xsi:type="dcterms:W3CDTF">2007-09-11T17:42:55Z</dcterms:created>
  <dcterms:modified xsi:type="dcterms:W3CDTF">2014-10-14T23:45:21Z</dcterms:modified>
</cp:coreProperties>
</file>